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Lst>
  <p:sldSz cy="5143500" cx="9144000"/>
  <p:notesSz cx="6858000" cy="9144000"/>
  <p:embeddedFontLst>
    <p:embeddedFont>
      <p:font typeface="Montserrat"/>
      <p:regular r:id="rId55"/>
      <p:bold r:id="rId56"/>
      <p:italic r:id="rId57"/>
      <p:boldItalic r:id="rId58"/>
    </p:embeddedFont>
    <p:embeddedFont>
      <p:font typeface="Balthazar"/>
      <p:regular r:id="rId5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font" Target="fonts/Montserrat-regular.fntdata"/><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font" Target="fonts/Montserrat-italic.fntdata"/><Relationship Id="rId12" Type="http://schemas.openxmlformats.org/officeDocument/2006/relationships/slide" Target="slides/slide7.xml"/><Relationship Id="rId56" Type="http://schemas.openxmlformats.org/officeDocument/2006/relationships/font" Target="fonts/Montserrat-bold.fntdata"/><Relationship Id="rId15" Type="http://schemas.openxmlformats.org/officeDocument/2006/relationships/slide" Target="slides/slide10.xml"/><Relationship Id="rId59" Type="http://schemas.openxmlformats.org/officeDocument/2006/relationships/font" Target="fonts/Balthazar-regular.fntdata"/><Relationship Id="rId14" Type="http://schemas.openxmlformats.org/officeDocument/2006/relationships/slide" Target="slides/slide9.xml"/><Relationship Id="rId58" Type="http://schemas.openxmlformats.org/officeDocument/2006/relationships/font" Target="fonts/Montserrat-bold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2fd3f51af2b_1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Calibri"/>
              <a:buNone/>
            </a:pPr>
            <a:r>
              <a:t/>
            </a:r>
            <a:endParaRPr>
              <a:solidFill>
                <a:schemeClr val="dk1"/>
              </a:solidFill>
            </a:endParaRPr>
          </a:p>
        </p:txBody>
      </p:sp>
      <p:sp>
        <p:nvSpPr>
          <p:cNvPr id="100" name="Google Shape;100;g2fd3f51af2b_1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30721a03cf3_0_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i="1"/>
          </a:p>
        </p:txBody>
      </p:sp>
      <p:sp>
        <p:nvSpPr>
          <p:cNvPr id="263" name="Google Shape;263;g30721a03cf3_0_4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3020944ef44_1_6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t/>
            </a:r>
            <a:endParaRPr/>
          </a:p>
        </p:txBody>
      </p:sp>
      <p:sp>
        <p:nvSpPr>
          <p:cNvPr id="300" name="Google Shape;300;g3020944ef44_1_6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302cd36c22a_0_35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t/>
            </a:r>
            <a:endParaRPr/>
          </a:p>
        </p:txBody>
      </p:sp>
      <p:sp>
        <p:nvSpPr>
          <p:cNvPr id="310" name="Google Shape;310;g302cd36c22a_0_35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301041c5553_0_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2" name="Google Shape;322;g301041c5553_0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30689b9576e_0_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t/>
            </a:r>
            <a:endParaRPr/>
          </a:p>
        </p:txBody>
      </p:sp>
      <p:sp>
        <p:nvSpPr>
          <p:cNvPr id="327" name="Google Shape;327;g30689b9576e_0_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2ffd7cf50f3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2ffd7cf50f3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30689b9576e_0_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t/>
            </a:r>
            <a:endParaRPr/>
          </a:p>
        </p:txBody>
      </p:sp>
      <p:sp>
        <p:nvSpPr>
          <p:cNvPr id="341" name="Google Shape;341;g30689b9576e_0_4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30721a03cf3_0_3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t/>
            </a:r>
            <a:endParaRPr/>
          </a:p>
        </p:txBody>
      </p:sp>
      <p:sp>
        <p:nvSpPr>
          <p:cNvPr id="352" name="Google Shape;352;g30721a03cf3_0_3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3020944ef44_5_86:notes"/>
          <p:cNvSpPr/>
          <p:nvPr>
            <p:ph idx="2" type="sldImg"/>
          </p:nvPr>
        </p:nvSpPr>
        <p:spPr>
          <a:xfrm>
            <a:off x="463130" y="1143179"/>
            <a:ext cx="5931741" cy="3086299"/>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6" name="Google Shape;366;g3020944ef44_5_86:notes"/>
          <p:cNvSpPr txBox="1"/>
          <p:nvPr>
            <p:ph idx="1" type="body"/>
          </p:nvPr>
        </p:nvSpPr>
        <p:spPr>
          <a:xfrm>
            <a:off x="685800" y="4400555"/>
            <a:ext cx="5486400" cy="3600455"/>
          </a:xfrm>
          <a:prstGeom prst="rect">
            <a:avLst/>
          </a:prstGeom>
          <a:noFill/>
          <a:ln>
            <a:noFill/>
          </a:ln>
        </p:spPr>
        <p:txBody>
          <a:bodyPr anchorCtr="0" anchor="t" bIns="46625" lIns="93275" spcFirstLastPara="1" rIns="93275" wrap="square" tIns="46625">
            <a:noAutofit/>
          </a:bodyPr>
          <a:lstStyle/>
          <a:p>
            <a:pPr indent="0" lvl="0" marL="0" rtl="0" algn="l">
              <a:spcBef>
                <a:spcPts val="0"/>
              </a:spcBef>
              <a:spcAft>
                <a:spcPts val="0"/>
              </a:spcAft>
              <a:buNone/>
            </a:pPr>
            <a:r>
              <a:t/>
            </a:r>
            <a:endParaRPr sz="1300"/>
          </a:p>
        </p:txBody>
      </p:sp>
      <p:sp>
        <p:nvSpPr>
          <p:cNvPr id="367" name="Google Shape;367;g3020944ef44_5_86:notes"/>
          <p:cNvSpPr txBox="1"/>
          <p:nvPr>
            <p:ph idx="12" type="sldNum"/>
          </p:nvPr>
        </p:nvSpPr>
        <p:spPr>
          <a:xfrm>
            <a:off x="3884613" y="8685225"/>
            <a:ext cx="2971800" cy="458788"/>
          </a:xfrm>
          <a:prstGeom prst="rect">
            <a:avLst/>
          </a:prstGeom>
          <a:noFill/>
          <a:ln>
            <a:noFill/>
          </a:ln>
        </p:spPr>
        <p:txBody>
          <a:bodyPr anchorCtr="0" anchor="b" bIns="46625" lIns="93275" spcFirstLastPara="1" rIns="93275" wrap="square" tIns="46625">
            <a:noAutofit/>
          </a:bodyPr>
          <a:lstStyle/>
          <a:p>
            <a:pPr indent="0" lvl="0" marL="0" rtl="0" algn="r">
              <a:spcBef>
                <a:spcPts val="0"/>
              </a:spcBef>
              <a:spcAft>
                <a:spcPts val="0"/>
              </a:spcAft>
              <a:buNone/>
            </a:pPr>
            <a:fld id="{00000000-1234-1234-1234-123412341234}" type="slidenum">
              <a:rPr lang="en-GB" sz="1300"/>
              <a:t>‹#›</a:t>
            </a:fld>
            <a:endParaRPr sz="1300"/>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30721a03cf3_0_3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09" name="Google Shape;409;g30721a03cf3_0_3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3020944ef44_1_25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1" name="Google Shape;111;g3020944ef44_1_25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g30784e1ed53_0_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19" name="Google Shape;419;g30784e1ed53_0_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g3020944ef44_5_63:notes"/>
          <p:cNvSpPr/>
          <p:nvPr>
            <p:ph idx="2" type="sldImg"/>
          </p:nvPr>
        </p:nvSpPr>
        <p:spPr>
          <a:xfrm>
            <a:off x="463130" y="1143179"/>
            <a:ext cx="5931741" cy="3086299"/>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4" name="Google Shape;434;g3020944ef44_5_63:notes"/>
          <p:cNvSpPr txBox="1"/>
          <p:nvPr>
            <p:ph idx="1" type="body"/>
          </p:nvPr>
        </p:nvSpPr>
        <p:spPr>
          <a:xfrm>
            <a:off x="685800" y="4400555"/>
            <a:ext cx="5486400" cy="3600455"/>
          </a:xfrm>
          <a:prstGeom prst="rect">
            <a:avLst/>
          </a:prstGeom>
          <a:noFill/>
          <a:ln>
            <a:noFill/>
          </a:ln>
        </p:spPr>
        <p:txBody>
          <a:bodyPr anchorCtr="0" anchor="t" bIns="46625" lIns="93275" spcFirstLastPara="1" rIns="93275" wrap="square" tIns="46625">
            <a:noAutofit/>
          </a:bodyPr>
          <a:lstStyle/>
          <a:p>
            <a:pPr indent="0" lvl="0" marL="0" marR="0" rtl="0" algn="l">
              <a:lnSpc>
                <a:spcPct val="100000"/>
              </a:lnSpc>
              <a:spcBef>
                <a:spcPts val="0"/>
              </a:spcBef>
              <a:spcAft>
                <a:spcPts val="0"/>
              </a:spcAft>
              <a:buClr>
                <a:schemeClr val="dk1"/>
              </a:buClr>
              <a:buSzPts val="1100"/>
              <a:buFont typeface="Calibri"/>
              <a:buNone/>
            </a:pPr>
            <a:r>
              <a:t/>
            </a:r>
            <a:endParaRPr sz="1300"/>
          </a:p>
        </p:txBody>
      </p:sp>
      <p:sp>
        <p:nvSpPr>
          <p:cNvPr id="435" name="Google Shape;435;g3020944ef44_5_63:notes"/>
          <p:cNvSpPr txBox="1"/>
          <p:nvPr>
            <p:ph idx="12" type="sldNum"/>
          </p:nvPr>
        </p:nvSpPr>
        <p:spPr>
          <a:xfrm>
            <a:off x="3884613" y="8685225"/>
            <a:ext cx="2971800" cy="458788"/>
          </a:xfrm>
          <a:prstGeom prst="rect">
            <a:avLst/>
          </a:prstGeom>
          <a:noFill/>
          <a:ln>
            <a:noFill/>
          </a:ln>
        </p:spPr>
        <p:txBody>
          <a:bodyPr anchorCtr="0" anchor="b" bIns="46625" lIns="93275" spcFirstLastPara="1" rIns="93275" wrap="square" tIns="46625">
            <a:noAutofit/>
          </a:bodyPr>
          <a:lstStyle/>
          <a:p>
            <a:pPr indent="0" lvl="0" marL="0" rtl="0" algn="r">
              <a:spcBef>
                <a:spcPts val="0"/>
              </a:spcBef>
              <a:spcAft>
                <a:spcPts val="0"/>
              </a:spcAft>
              <a:buNone/>
            </a:pPr>
            <a:fld id="{00000000-1234-1234-1234-123412341234}" type="slidenum">
              <a:rPr lang="en-GB" sz="1300"/>
              <a:t>‹#›</a:t>
            </a:fld>
            <a:endParaRPr sz="1300"/>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g30721a03cf3_0_174:notes"/>
          <p:cNvSpPr/>
          <p:nvPr>
            <p:ph idx="2" type="sldImg"/>
          </p:nvPr>
        </p:nvSpPr>
        <p:spPr>
          <a:xfrm>
            <a:off x="463130" y="1143179"/>
            <a:ext cx="5931600" cy="3086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8" name="Google Shape;458;g30721a03cf3_0_174:notes"/>
          <p:cNvSpPr txBox="1"/>
          <p:nvPr>
            <p:ph idx="1" type="body"/>
          </p:nvPr>
        </p:nvSpPr>
        <p:spPr>
          <a:xfrm>
            <a:off x="685800" y="4400555"/>
            <a:ext cx="5486400" cy="3600600"/>
          </a:xfrm>
          <a:prstGeom prst="rect">
            <a:avLst/>
          </a:prstGeom>
          <a:noFill/>
          <a:ln>
            <a:noFill/>
          </a:ln>
        </p:spPr>
        <p:txBody>
          <a:bodyPr anchorCtr="0" anchor="t" bIns="46625" lIns="93275" spcFirstLastPara="1" rIns="93275" wrap="square" tIns="46625">
            <a:noAutofit/>
          </a:bodyPr>
          <a:lstStyle/>
          <a:p>
            <a:pPr indent="0" lvl="0" marL="0" rtl="0" algn="l">
              <a:spcBef>
                <a:spcPts val="0"/>
              </a:spcBef>
              <a:spcAft>
                <a:spcPts val="0"/>
              </a:spcAft>
              <a:buNone/>
            </a:pPr>
            <a:r>
              <a:t/>
            </a:r>
            <a:endParaRPr sz="1300"/>
          </a:p>
        </p:txBody>
      </p:sp>
      <p:sp>
        <p:nvSpPr>
          <p:cNvPr id="459" name="Google Shape;459;g30721a03cf3_0_174:notes"/>
          <p:cNvSpPr txBox="1"/>
          <p:nvPr>
            <p:ph idx="12" type="sldNum"/>
          </p:nvPr>
        </p:nvSpPr>
        <p:spPr>
          <a:xfrm>
            <a:off x="3884613" y="8685225"/>
            <a:ext cx="2971800" cy="458700"/>
          </a:xfrm>
          <a:prstGeom prst="rect">
            <a:avLst/>
          </a:prstGeom>
          <a:noFill/>
          <a:ln>
            <a:noFill/>
          </a:ln>
        </p:spPr>
        <p:txBody>
          <a:bodyPr anchorCtr="0" anchor="b" bIns="46625" lIns="93275" spcFirstLastPara="1" rIns="93275" wrap="square" tIns="46625">
            <a:noAutofit/>
          </a:bodyPr>
          <a:lstStyle/>
          <a:p>
            <a:pPr indent="0" lvl="0" marL="0" rtl="0" algn="r">
              <a:spcBef>
                <a:spcPts val="0"/>
              </a:spcBef>
              <a:spcAft>
                <a:spcPts val="0"/>
              </a:spcAft>
              <a:buNone/>
            </a:pPr>
            <a:fld id="{00000000-1234-1234-1234-123412341234}" type="slidenum">
              <a:rPr lang="en-GB" sz="1300"/>
              <a:t>‹#›</a:t>
            </a:fld>
            <a:endParaRPr sz="1300"/>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g30721a03cf3_0_210:notes"/>
          <p:cNvSpPr/>
          <p:nvPr>
            <p:ph idx="2" type="sldImg"/>
          </p:nvPr>
        </p:nvSpPr>
        <p:spPr>
          <a:xfrm>
            <a:off x="463130" y="1143179"/>
            <a:ext cx="5931600" cy="3086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5" name="Google Shape;475;g30721a03cf3_0_210:notes"/>
          <p:cNvSpPr txBox="1"/>
          <p:nvPr>
            <p:ph idx="1" type="body"/>
          </p:nvPr>
        </p:nvSpPr>
        <p:spPr>
          <a:xfrm>
            <a:off x="685800" y="4400555"/>
            <a:ext cx="5486400" cy="3600600"/>
          </a:xfrm>
          <a:prstGeom prst="rect">
            <a:avLst/>
          </a:prstGeom>
          <a:noFill/>
          <a:ln>
            <a:noFill/>
          </a:ln>
        </p:spPr>
        <p:txBody>
          <a:bodyPr anchorCtr="0" anchor="t" bIns="46625" lIns="93275" spcFirstLastPara="1" rIns="93275" wrap="square" tIns="46625">
            <a:noAutofit/>
          </a:bodyPr>
          <a:lstStyle/>
          <a:p>
            <a:pPr indent="0" lvl="0" marL="0" rtl="0" algn="l">
              <a:spcBef>
                <a:spcPts val="0"/>
              </a:spcBef>
              <a:spcAft>
                <a:spcPts val="0"/>
              </a:spcAft>
              <a:buNone/>
            </a:pPr>
            <a:r>
              <a:t/>
            </a:r>
            <a:endParaRPr sz="1300"/>
          </a:p>
        </p:txBody>
      </p:sp>
      <p:sp>
        <p:nvSpPr>
          <p:cNvPr id="476" name="Google Shape;476;g30721a03cf3_0_210:notes"/>
          <p:cNvSpPr txBox="1"/>
          <p:nvPr>
            <p:ph idx="12" type="sldNum"/>
          </p:nvPr>
        </p:nvSpPr>
        <p:spPr>
          <a:xfrm>
            <a:off x="3884613" y="8685225"/>
            <a:ext cx="2971800" cy="458700"/>
          </a:xfrm>
          <a:prstGeom prst="rect">
            <a:avLst/>
          </a:prstGeom>
          <a:noFill/>
          <a:ln>
            <a:noFill/>
          </a:ln>
        </p:spPr>
        <p:txBody>
          <a:bodyPr anchorCtr="0" anchor="b" bIns="46625" lIns="93275" spcFirstLastPara="1" rIns="93275" wrap="square" tIns="46625">
            <a:noAutofit/>
          </a:bodyPr>
          <a:lstStyle/>
          <a:p>
            <a:pPr indent="0" lvl="0" marL="0" rtl="0" algn="r">
              <a:spcBef>
                <a:spcPts val="0"/>
              </a:spcBef>
              <a:spcAft>
                <a:spcPts val="0"/>
              </a:spcAft>
              <a:buNone/>
            </a:pPr>
            <a:fld id="{00000000-1234-1234-1234-123412341234}" type="slidenum">
              <a:rPr lang="en-GB" sz="1300"/>
              <a:t>‹#›</a:t>
            </a:fld>
            <a:endParaRPr sz="1300"/>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g30721a03cf3_0_442:notes"/>
          <p:cNvSpPr/>
          <p:nvPr>
            <p:ph idx="2" type="sldImg"/>
          </p:nvPr>
        </p:nvSpPr>
        <p:spPr>
          <a:xfrm>
            <a:off x="463130" y="1143179"/>
            <a:ext cx="5931600" cy="3086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1" name="Google Shape;491;g30721a03cf3_0_442:notes"/>
          <p:cNvSpPr txBox="1"/>
          <p:nvPr>
            <p:ph idx="1" type="body"/>
          </p:nvPr>
        </p:nvSpPr>
        <p:spPr>
          <a:xfrm>
            <a:off x="685800" y="4400555"/>
            <a:ext cx="5486400" cy="3600600"/>
          </a:xfrm>
          <a:prstGeom prst="rect">
            <a:avLst/>
          </a:prstGeom>
          <a:noFill/>
          <a:ln>
            <a:noFill/>
          </a:ln>
        </p:spPr>
        <p:txBody>
          <a:bodyPr anchorCtr="0" anchor="t" bIns="46625" lIns="93275" spcFirstLastPara="1" rIns="93275" wrap="square" tIns="46625">
            <a:noAutofit/>
          </a:bodyPr>
          <a:lstStyle/>
          <a:p>
            <a:pPr indent="0" lvl="0" marL="0" rtl="0" algn="l">
              <a:spcBef>
                <a:spcPts val="0"/>
              </a:spcBef>
              <a:spcAft>
                <a:spcPts val="0"/>
              </a:spcAft>
              <a:buNone/>
            </a:pPr>
            <a:r>
              <a:t/>
            </a:r>
            <a:endParaRPr sz="1300"/>
          </a:p>
        </p:txBody>
      </p:sp>
      <p:sp>
        <p:nvSpPr>
          <p:cNvPr id="492" name="Google Shape;492;g30721a03cf3_0_442:notes"/>
          <p:cNvSpPr txBox="1"/>
          <p:nvPr>
            <p:ph idx="12" type="sldNum"/>
          </p:nvPr>
        </p:nvSpPr>
        <p:spPr>
          <a:xfrm>
            <a:off x="3884613" y="8685225"/>
            <a:ext cx="2971800" cy="458700"/>
          </a:xfrm>
          <a:prstGeom prst="rect">
            <a:avLst/>
          </a:prstGeom>
          <a:noFill/>
          <a:ln>
            <a:noFill/>
          </a:ln>
        </p:spPr>
        <p:txBody>
          <a:bodyPr anchorCtr="0" anchor="b" bIns="46625" lIns="93275" spcFirstLastPara="1" rIns="93275" wrap="square" tIns="46625">
            <a:noAutofit/>
          </a:bodyPr>
          <a:lstStyle/>
          <a:p>
            <a:pPr indent="0" lvl="0" marL="0" rtl="0" algn="r">
              <a:spcBef>
                <a:spcPts val="0"/>
              </a:spcBef>
              <a:spcAft>
                <a:spcPts val="0"/>
              </a:spcAft>
              <a:buNone/>
            </a:pPr>
            <a:fld id="{00000000-1234-1234-1234-123412341234}" type="slidenum">
              <a:rPr lang="en-GB" sz="1300"/>
              <a:t>‹#›</a:t>
            </a:fld>
            <a:endParaRPr sz="1300"/>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g30721a03cf3_0_468:notes"/>
          <p:cNvSpPr/>
          <p:nvPr>
            <p:ph idx="2" type="sldImg"/>
          </p:nvPr>
        </p:nvSpPr>
        <p:spPr>
          <a:xfrm>
            <a:off x="463130" y="1143179"/>
            <a:ext cx="5931600" cy="3086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7" name="Google Shape;517;g30721a03cf3_0_468:notes"/>
          <p:cNvSpPr txBox="1"/>
          <p:nvPr>
            <p:ph idx="1" type="body"/>
          </p:nvPr>
        </p:nvSpPr>
        <p:spPr>
          <a:xfrm>
            <a:off x="685800" y="4400555"/>
            <a:ext cx="5486400" cy="3600600"/>
          </a:xfrm>
          <a:prstGeom prst="rect">
            <a:avLst/>
          </a:prstGeom>
          <a:noFill/>
          <a:ln>
            <a:noFill/>
          </a:ln>
        </p:spPr>
        <p:txBody>
          <a:bodyPr anchorCtr="0" anchor="t" bIns="46625" lIns="93275" spcFirstLastPara="1" rIns="93275" wrap="square" tIns="46625">
            <a:noAutofit/>
          </a:bodyPr>
          <a:lstStyle/>
          <a:p>
            <a:pPr indent="0" lvl="0" marL="0" rtl="0" algn="l">
              <a:spcBef>
                <a:spcPts val="0"/>
              </a:spcBef>
              <a:spcAft>
                <a:spcPts val="0"/>
              </a:spcAft>
              <a:buNone/>
            </a:pPr>
            <a:r>
              <a:rPr lang="en-GB" sz="1300">
                <a:solidFill>
                  <a:schemeClr val="dk1"/>
                </a:solidFill>
              </a:rPr>
              <a:t>The tricky part comes in when you need to start looking at the interactions between variables and the outcomes.</a:t>
            </a:r>
            <a:endParaRPr sz="1300">
              <a:solidFill>
                <a:schemeClr val="dk1"/>
              </a:solidFill>
            </a:endParaRPr>
          </a:p>
          <a:p>
            <a:pPr indent="0" lvl="0" marL="0" rtl="0" algn="l">
              <a:spcBef>
                <a:spcPts val="0"/>
              </a:spcBef>
              <a:spcAft>
                <a:spcPts val="0"/>
              </a:spcAft>
              <a:buClr>
                <a:schemeClr val="dk1"/>
              </a:buClr>
              <a:buSzPts val="1100"/>
              <a:buFont typeface="Arial"/>
              <a:buNone/>
            </a:pPr>
            <a:r>
              <a:rPr lang="en-GB" sz="1300">
                <a:solidFill>
                  <a:schemeClr val="dk1"/>
                </a:solidFill>
              </a:rPr>
              <a:t>We must not forget, ecological systems are dynamically complex and adaptive, so understanding these interactions are essential effective biodiversity conservation.</a:t>
            </a:r>
            <a:endParaRPr sz="1300"/>
          </a:p>
          <a:p>
            <a:pPr indent="0" lvl="0" marL="0" rtl="0" algn="l">
              <a:spcBef>
                <a:spcPts val="0"/>
              </a:spcBef>
              <a:spcAft>
                <a:spcPts val="0"/>
              </a:spcAft>
              <a:buNone/>
            </a:pPr>
            <a:r>
              <a:t/>
            </a:r>
            <a:endParaRPr sz="1300"/>
          </a:p>
        </p:txBody>
      </p:sp>
      <p:sp>
        <p:nvSpPr>
          <p:cNvPr id="518" name="Google Shape;518;g30721a03cf3_0_468:notes"/>
          <p:cNvSpPr txBox="1"/>
          <p:nvPr>
            <p:ph idx="12" type="sldNum"/>
          </p:nvPr>
        </p:nvSpPr>
        <p:spPr>
          <a:xfrm>
            <a:off x="3884613" y="8685225"/>
            <a:ext cx="2971800" cy="458700"/>
          </a:xfrm>
          <a:prstGeom prst="rect">
            <a:avLst/>
          </a:prstGeom>
          <a:noFill/>
          <a:ln>
            <a:noFill/>
          </a:ln>
        </p:spPr>
        <p:txBody>
          <a:bodyPr anchorCtr="0" anchor="b" bIns="46625" lIns="93275" spcFirstLastPara="1" rIns="93275" wrap="square" tIns="46625">
            <a:noAutofit/>
          </a:bodyPr>
          <a:lstStyle/>
          <a:p>
            <a:pPr indent="0" lvl="0" marL="0" rtl="0" algn="r">
              <a:spcBef>
                <a:spcPts val="0"/>
              </a:spcBef>
              <a:spcAft>
                <a:spcPts val="0"/>
              </a:spcAft>
              <a:buNone/>
            </a:pPr>
            <a:fld id="{00000000-1234-1234-1234-123412341234}" type="slidenum">
              <a:rPr lang="en-GB" sz="1300"/>
              <a:t>‹#›</a:t>
            </a:fld>
            <a:endParaRPr sz="1300"/>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g30689b9576e_0_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t/>
            </a:r>
            <a:endParaRPr/>
          </a:p>
        </p:txBody>
      </p:sp>
      <p:sp>
        <p:nvSpPr>
          <p:cNvPr id="544" name="Google Shape;544;g30689b9576e_0_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4" name="Shape 554"/>
        <p:cNvGrpSpPr/>
        <p:nvPr/>
      </p:nvGrpSpPr>
      <p:grpSpPr>
        <a:xfrm>
          <a:off x="0" y="0"/>
          <a:ext cx="0" cy="0"/>
          <a:chOff x="0" y="0"/>
          <a:chExt cx="0" cy="0"/>
        </a:xfrm>
      </p:grpSpPr>
      <p:sp>
        <p:nvSpPr>
          <p:cNvPr id="555" name="Google Shape;555;g302cd36c22a_0_3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302cd36c22a_0_3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g3073e5f049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1" name="Google Shape;561;g3073e5f049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g301041c5553_0_210: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0" name="Google Shape;570;g301041c5553_0_2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30689b9576e_0_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rgbClr val="000000"/>
              </a:buClr>
              <a:buSzPts val="1100"/>
              <a:buFont typeface="Arial"/>
              <a:buNone/>
            </a:pPr>
            <a:r>
              <a:t/>
            </a:r>
            <a:endParaRPr/>
          </a:p>
        </p:txBody>
      </p:sp>
      <p:sp>
        <p:nvSpPr>
          <p:cNvPr id="123" name="Google Shape;123;g30689b9576e_0_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6" name="Shape 586"/>
        <p:cNvGrpSpPr/>
        <p:nvPr/>
      </p:nvGrpSpPr>
      <p:grpSpPr>
        <a:xfrm>
          <a:off x="0" y="0"/>
          <a:ext cx="0" cy="0"/>
          <a:chOff x="0" y="0"/>
          <a:chExt cx="0" cy="0"/>
        </a:xfrm>
      </p:grpSpPr>
      <p:sp>
        <p:nvSpPr>
          <p:cNvPr id="587" name="Google Shape;587;g3073e5f0492_0_36: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8" name="Google Shape;588;g3073e5f0492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7" name="Shape 597"/>
        <p:cNvGrpSpPr/>
        <p:nvPr/>
      </p:nvGrpSpPr>
      <p:grpSpPr>
        <a:xfrm>
          <a:off x="0" y="0"/>
          <a:ext cx="0" cy="0"/>
          <a:chOff x="0" y="0"/>
          <a:chExt cx="0" cy="0"/>
        </a:xfrm>
      </p:grpSpPr>
      <p:sp>
        <p:nvSpPr>
          <p:cNvPr id="598" name="Google Shape;598;g3073e5f0492_0_174: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9" name="Google Shape;599;g3073e5f0492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g301041c5553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0" name="Google Shape;610;g301041c5553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1" name="Shape 621"/>
        <p:cNvGrpSpPr/>
        <p:nvPr/>
      </p:nvGrpSpPr>
      <p:grpSpPr>
        <a:xfrm>
          <a:off x="0" y="0"/>
          <a:ext cx="0" cy="0"/>
          <a:chOff x="0" y="0"/>
          <a:chExt cx="0" cy="0"/>
        </a:xfrm>
      </p:grpSpPr>
      <p:sp>
        <p:nvSpPr>
          <p:cNvPr id="622" name="Google Shape;622;g3073e5f0492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3" name="Google Shape;623;g3073e5f0492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2" name="Shape 632"/>
        <p:cNvGrpSpPr/>
        <p:nvPr/>
      </p:nvGrpSpPr>
      <p:grpSpPr>
        <a:xfrm>
          <a:off x="0" y="0"/>
          <a:ext cx="0" cy="0"/>
          <a:chOff x="0" y="0"/>
          <a:chExt cx="0" cy="0"/>
        </a:xfrm>
      </p:grpSpPr>
      <p:sp>
        <p:nvSpPr>
          <p:cNvPr id="633" name="Google Shape;633;g301041c5553_0_1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4" name="Google Shape;634;g301041c5553_0_1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3" name="Shape 643"/>
        <p:cNvGrpSpPr/>
        <p:nvPr/>
      </p:nvGrpSpPr>
      <p:grpSpPr>
        <a:xfrm>
          <a:off x="0" y="0"/>
          <a:ext cx="0" cy="0"/>
          <a:chOff x="0" y="0"/>
          <a:chExt cx="0" cy="0"/>
        </a:xfrm>
      </p:grpSpPr>
      <p:sp>
        <p:nvSpPr>
          <p:cNvPr id="644" name="Google Shape;644;g3073e5f0492_0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5" name="Google Shape;645;g3073e5f0492_0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3" name="Shape 653"/>
        <p:cNvGrpSpPr/>
        <p:nvPr/>
      </p:nvGrpSpPr>
      <p:grpSpPr>
        <a:xfrm>
          <a:off x="0" y="0"/>
          <a:ext cx="0" cy="0"/>
          <a:chOff x="0" y="0"/>
          <a:chExt cx="0" cy="0"/>
        </a:xfrm>
      </p:grpSpPr>
      <p:sp>
        <p:nvSpPr>
          <p:cNvPr id="654" name="Google Shape;654;g3073e5f0492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5" name="Google Shape;655;g3073e5f0492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5" name="Shape 665"/>
        <p:cNvGrpSpPr/>
        <p:nvPr/>
      </p:nvGrpSpPr>
      <p:grpSpPr>
        <a:xfrm>
          <a:off x="0" y="0"/>
          <a:ext cx="0" cy="0"/>
          <a:chOff x="0" y="0"/>
          <a:chExt cx="0" cy="0"/>
        </a:xfrm>
      </p:grpSpPr>
      <p:sp>
        <p:nvSpPr>
          <p:cNvPr id="666" name="Google Shape;666;g3073e5f0492_0_1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7" name="Google Shape;667;g3073e5f0492_0_1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5" name="Shape 675"/>
        <p:cNvGrpSpPr/>
        <p:nvPr/>
      </p:nvGrpSpPr>
      <p:grpSpPr>
        <a:xfrm>
          <a:off x="0" y="0"/>
          <a:ext cx="0" cy="0"/>
          <a:chOff x="0" y="0"/>
          <a:chExt cx="0" cy="0"/>
        </a:xfrm>
      </p:grpSpPr>
      <p:sp>
        <p:nvSpPr>
          <p:cNvPr id="676" name="Google Shape;676;g3073e5f0492_0_1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7" name="Google Shape;677;g3073e5f0492_0_1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5" name="Shape 685"/>
        <p:cNvGrpSpPr/>
        <p:nvPr/>
      </p:nvGrpSpPr>
      <p:grpSpPr>
        <a:xfrm>
          <a:off x="0" y="0"/>
          <a:ext cx="0" cy="0"/>
          <a:chOff x="0" y="0"/>
          <a:chExt cx="0" cy="0"/>
        </a:xfrm>
      </p:grpSpPr>
      <p:sp>
        <p:nvSpPr>
          <p:cNvPr id="686" name="Google Shape;686;g3073e5f0492_0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7" name="Google Shape;687;g3073e5f0492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302cd36c22a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Calibri"/>
              <a:buNone/>
            </a:pPr>
            <a:r>
              <a:t/>
            </a:r>
            <a:endParaRPr/>
          </a:p>
        </p:txBody>
      </p:sp>
      <p:sp>
        <p:nvSpPr>
          <p:cNvPr id="133" name="Google Shape;133;g302cd36c22a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7" name="Shape 697"/>
        <p:cNvGrpSpPr/>
        <p:nvPr/>
      </p:nvGrpSpPr>
      <p:grpSpPr>
        <a:xfrm>
          <a:off x="0" y="0"/>
          <a:ext cx="0" cy="0"/>
          <a:chOff x="0" y="0"/>
          <a:chExt cx="0" cy="0"/>
        </a:xfrm>
      </p:grpSpPr>
      <p:sp>
        <p:nvSpPr>
          <p:cNvPr id="698" name="Google Shape;698;g3073e5f0492_0_1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9" name="Google Shape;699;g3073e5f0492_0_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7" name="Shape 707"/>
        <p:cNvGrpSpPr/>
        <p:nvPr/>
      </p:nvGrpSpPr>
      <p:grpSpPr>
        <a:xfrm>
          <a:off x="0" y="0"/>
          <a:ext cx="0" cy="0"/>
          <a:chOff x="0" y="0"/>
          <a:chExt cx="0" cy="0"/>
        </a:xfrm>
      </p:grpSpPr>
      <p:sp>
        <p:nvSpPr>
          <p:cNvPr id="708" name="Google Shape;708;g3073e5f0492_0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9" name="Google Shape;709;g3073e5f0492_0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7" name="Shape 717"/>
        <p:cNvGrpSpPr/>
        <p:nvPr/>
      </p:nvGrpSpPr>
      <p:grpSpPr>
        <a:xfrm>
          <a:off x="0" y="0"/>
          <a:ext cx="0" cy="0"/>
          <a:chOff x="0" y="0"/>
          <a:chExt cx="0" cy="0"/>
        </a:xfrm>
      </p:grpSpPr>
      <p:sp>
        <p:nvSpPr>
          <p:cNvPr id="718" name="Google Shape;718;g3073e5f0492_0_1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9" name="Google Shape;719;g3073e5f0492_0_1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9" name="Shape 729"/>
        <p:cNvGrpSpPr/>
        <p:nvPr/>
      </p:nvGrpSpPr>
      <p:grpSpPr>
        <a:xfrm>
          <a:off x="0" y="0"/>
          <a:ext cx="0" cy="0"/>
          <a:chOff x="0" y="0"/>
          <a:chExt cx="0" cy="0"/>
        </a:xfrm>
      </p:grpSpPr>
      <p:sp>
        <p:nvSpPr>
          <p:cNvPr id="730" name="Google Shape;730;g301041c5553_0_1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1" name="Google Shape;731;g301041c5553_0_1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9" name="Shape 739"/>
        <p:cNvGrpSpPr/>
        <p:nvPr/>
      </p:nvGrpSpPr>
      <p:grpSpPr>
        <a:xfrm>
          <a:off x="0" y="0"/>
          <a:ext cx="0" cy="0"/>
          <a:chOff x="0" y="0"/>
          <a:chExt cx="0" cy="0"/>
        </a:xfrm>
      </p:grpSpPr>
      <p:sp>
        <p:nvSpPr>
          <p:cNvPr id="740" name="Google Shape;740;g301041c5553_0_2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1" name="Google Shape;741;g301041c5553_0_2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0" name="Shape 750"/>
        <p:cNvGrpSpPr/>
        <p:nvPr/>
      </p:nvGrpSpPr>
      <p:grpSpPr>
        <a:xfrm>
          <a:off x="0" y="0"/>
          <a:ext cx="0" cy="0"/>
          <a:chOff x="0" y="0"/>
          <a:chExt cx="0" cy="0"/>
        </a:xfrm>
      </p:grpSpPr>
      <p:sp>
        <p:nvSpPr>
          <p:cNvPr id="751" name="Google Shape;751;g3073e5f0492_0_2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2" name="Google Shape;752;g3073e5f0492_0_2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0" name="Shape 760"/>
        <p:cNvGrpSpPr/>
        <p:nvPr/>
      </p:nvGrpSpPr>
      <p:grpSpPr>
        <a:xfrm>
          <a:off x="0" y="0"/>
          <a:ext cx="0" cy="0"/>
          <a:chOff x="0" y="0"/>
          <a:chExt cx="0" cy="0"/>
        </a:xfrm>
      </p:grpSpPr>
      <p:sp>
        <p:nvSpPr>
          <p:cNvPr id="761" name="Google Shape;761;g3078bc93fbc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2" name="Google Shape;762;g3078bc93fbc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2" name="Shape 772"/>
        <p:cNvGrpSpPr/>
        <p:nvPr/>
      </p:nvGrpSpPr>
      <p:grpSpPr>
        <a:xfrm>
          <a:off x="0" y="0"/>
          <a:ext cx="0" cy="0"/>
          <a:chOff x="0" y="0"/>
          <a:chExt cx="0" cy="0"/>
        </a:xfrm>
      </p:grpSpPr>
      <p:sp>
        <p:nvSpPr>
          <p:cNvPr id="773" name="Google Shape;773;g30784e1ed53_1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4" name="Google Shape;774;g30784e1ed53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1" name="Shape 781"/>
        <p:cNvGrpSpPr/>
        <p:nvPr/>
      </p:nvGrpSpPr>
      <p:grpSpPr>
        <a:xfrm>
          <a:off x="0" y="0"/>
          <a:ext cx="0" cy="0"/>
          <a:chOff x="0" y="0"/>
          <a:chExt cx="0" cy="0"/>
        </a:xfrm>
      </p:grpSpPr>
      <p:sp>
        <p:nvSpPr>
          <p:cNvPr id="782" name="Google Shape;782;g3020944ef44_1_1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83" name="Google Shape;783;g3020944ef44_1_15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0" name="Shape 790"/>
        <p:cNvGrpSpPr/>
        <p:nvPr/>
      </p:nvGrpSpPr>
      <p:grpSpPr>
        <a:xfrm>
          <a:off x="0" y="0"/>
          <a:ext cx="0" cy="0"/>
          <a:chOff x="0" y="0"/>
          <a:chExt cx="0" cy="0"/>
        </a:xfrm>
      </p:grpSpPr>
      <p:sp>
        <p:nvSpPr>
          <p:cNvPr id="791" name="Google Shape;791;g2fd3f51af2b_1_20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Calibri"/>
              <a:buNone/>
            </a:pPr>
            <a:r>
              <a:t/>
            </a:r>
            <a:endParaRPr/>
          </a:p>
        </p:txBody>
      </p:sp>
      <p:sp>
        <p:nvSpPr>
          <p:cNvPr id="792" name="Google Shape;792;g2fd3f51af2b_1_20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2fd3f51af2b_1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fd3f51af2b_1_16: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3020944ef44_1_5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SzPts val="1100"/>
              <a:buNone/>
            </a:pPr>
            <a:r>
              <a:t/>
            </a:r>
            <a:endParaRPr sz="1200">
              <a:solidFill>
                <a:srgbClr val="4D5356"/>
              </a:solidFill>
            </a:endParaRPr>
          </a:p>
          <a:p>
            <a:pPr indent="0" lvl="0" marL="0" rtl="0" algn="l">
              <a:lnSpc>
                <a:spcPct val="115000"/>
              </a:lnSpc>
              <a:spcBef>
                <a:spcPts val="1200"/>
              </a:spcBef>
              <a:spcAft>
                <a:spcPts val="0"/>
              </a:spcAft>
              <a:buSzPts val="1100"/>
              <a:buNone/>
            </a:pPr>
            <a:r>
              <a:t/>
            </a:r>
            <a:endParaRPr sz="1200"/>
          </a:p>
        </p:txBody>
      </p:sp>
      <p:sp>
        <p:nvSpPr>
          <p:cNvPr id="149" name="Google Shape;149;g3020944ef44_1_5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3020944ef44_3_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t/>
            </a:r>
            <a:endParaRPr/>
          </a:p>
        </p:txBody>
      </p:sp>
      <p:sp>
        <p:nvSpPr>
          <p:cNvPr id="159" name="Google Shape;159;g3020944ef44_3_4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30721a03cf3_0_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30721a03cf3_0_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30721a03cf3_3_0:notes"/>
          <p:cNvSpPr/>
          <p:nvPr>
            <p:ph idx="2" type="sldImg"/>
          </p:nvPr>
        </p:nvSpPr>
        <p:spPr>
          <a:xfrm>
            <a:off x="463130" y="1143179"/>
            <a:ext cx="5931741" cy="3086299"/>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g30721a03cf3_3_0:notes"/>
          <p:cNvSpPr txBox="1"/>
          <p:nvPr>
            <p:ph idx="1" type="body"/>
          </p:nvPr>
        </p:nvSpPr>
        <p:spPr>
          <a:xfrm>
            <a:off x="685800" y="4400555"/>
            <a:ext cx="5486400" cy="3600455"/>
          </a:xfrm>
          <a:prstGeom prst="rect">
            <a:avLst/>
          </a:prstGeom>
          <a:noFill/>
          <a:ln>
            <a:noFill/>
          </a:ln>
        </p:spPr>
        <p:txBody>
          <a:bodyPr anchorCtr="0" anchor="t" bIns="46625" lIns="93275" spcFirstLastPara="1" rIns="93275" wrap="square" tIns="46625">
            <a:noAutofit/>
          </a:bodyPr>
          <a:lstStyle/>
          <a:p>
            <a:pPr indent="0" lvl="0" marL="0" marR="0" rtl="0" algn="l">
              <a:lnSpc>
                <a:spcPct val="100000"/>
              </a:lnSpc>
              <a:spcBef>
                <a:spcPts val="0"/>
              </a:spcBef>
              <a:spcAft>
                <a:spcPts val="0"/>
              </a:spcAft>
              <a:buClr>
                <a:schemeClr val="dk1"/>
              </a:buClr>
              <a:buSzPts val="1100"/>
              <a:buFont typeface="Calibri"/>
              <a:buNone/>
            </a:pPr>
            <a:r>
              <a:t/>
            </a:r>
            <a:endParaRPr sz="1300"/>
          </a:p>
        </p:txBody>
      </p:sp>
      <p:sp>
        <p:nvSpPr>
          <p:cNvPr id="185" name="Google Shape;185;g30721a03cf3_3_0:notes"/>
          <p:cNvSpPr txBox="1"/>
          <p:nvPr>
            <p:ph idx="12" type="sldNum"/>
          </p:nvPr>
        </p:nvSpPr>
        <p:spPr>
          <a:xfrm>
            <a:off x="3884613" y="8685225"/>
            <a:ext cx="2971800" cy="458788"/>
          </a:xfrm>
          <a:prstGeom prst="rect">
            <a:avLst/>
          </a:prstGeom>
          <a:noFill/>
          <a:ln>
            <a:noFill/>
          </a:ln>
        </p:spPr>
        <p:txBody>
          <a:bodyPr anchorCtr="0" anchor="b" bIns="46625" lIns="93275" spcFirstLastPara="1" rIns="93275" wrap="square" tIns="46625">
            <a:noAutofit/>
          </a:bodyPr>
          <a:lstStyle/>
          <a:p>
            <a:pPr indent="0" lvl="0" marL="0" rtl="0" algn="r">
              <a:spcBef>
                <a:spcPts val="0"/>
              </a:spcBef>
              <a:spcAft>
                <a:spcPts val="0"/>
              </a:spcAft>
              <a:buNone/>
            </a:pPr>
            <a:fld id="{00000000-1234-1234-1234-123412341234}" type="slidenum">
              <a:rPr lang="en-GB" sz="1300"/>
              <a:t>‹#›</a:t>
            </a:fld>
            <a:endParaRPr sz="13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 Id="rId3" Type="http://schemas.openxmlformats.org/officeDocument/2006/relationships/image" Target="../media/image1.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9.png"/><Relationship Id="rId4" Type="http://schemas.openxmlformats.org/officeDocument/2006/relationships/image" Target="../media/image15.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cubed title slide">
  <p:cSld name="TITLE_1">
    <p:spTree>
      <p:nvGrpSpPr>
        <p:cNvPr id="50" name="Shape 50"/>
        <p:cNvGrpSpPr/>
        <p:nvPr/>
      </p:nvGrpSpPr>
      <p:grpSpPr>
        <a:xfrm>
          <a:off x="0" y="0"/>
          <a:ext cx="0" cy="0"/>
          <a:chOff x="0" y="0"/>
          <a:chExt cx="0" cy="0"/>
        </a:xfrm>
      </p:grpSpPr>
      <p:sp>
        <p:nvSpPr>
          <p:cNvPr id="51" name="Google Shape;51;p1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pic>
        <p:nvPicPr>
          <p:cNvPr id="52" name="Google Shape;52;p13"/>
          <p:cNvPicPr preferRelativeResize="0"/>
          <p:nvPr/>
        </p:nvPicPr>
        <p:blipFill rotWithShape="1">
          <a:blip r:embed="rId2">
            <a:alphaModFix/>
          </a:blip>
          <a:srcRect b="0" l="0" r="0" t="0"/>
          <a:stretch/>
        </p:blipFill>
        <p:spPr>
          <a:xfrm>
            <a:off x="6274525" y="0"/>
            <a:ext cx="2869475" cy="1493025"/>
          </a:xfrm>
          <a:prstGeom prst="rect">
            <a:avLst/>
          </a:prstGeom>
          <a:noFill/>
          <a:ln>
            <a:noFill/>
          </a:ln>
        </p:spPr>
      </p:pic>
      <p:sp>
        <p:nvSpPr>
          <p:cNvPr id="53" name="Google Shape;53;p13"/>
          <p:cNvSpPr/>
          <p:nvPr/>
        </p:nvSpPr>
        <p:spPr>
          <a:xfrm>
            <a:off x="0" y="4289100"/>
            <a:ext cx="9104400" cy="8544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4" name="Google Shape;54;p13"/>
          <p:cNvPicPr preferRelativeResize="0"/>
          <p:nvPr/>
        </p:nvPicPr>
        <p:blipFill rotWithShape="1">
          <a:blip r:embed="rId3">
            <a:alphaModFix/>
          </a:blip>
          <a:srcRect b="0" l="0" r="0" t="0"/>
          <a:stretch/>
        </p:blipFill>
        <p:spPr>
          <a:xfrm>
            <a:off x="2169450" y="4681601"/>
            <a:ext cx="1245849" cy="261625"/>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5" name="Shape 55"/>
        <p:cNvGrpSpPr/>
        <p:nvPr/>
      </p:nvGrpSpPr>
      <p:grpSpPr>
        <a:xfrm>
          <a:off x="0" y="0"/>
          <a:ext cx="0" cy="0"/>
          <a:chOff x="0" y="0"/>
          <a:chExt cx="0" cy="0"/>
        </a:xfrm>
      </p:grpSpPr>
      <p:sp>
        <p:nvSpPr>
          <p:cNvPr id="56" name="Google Shape;56;p14"/>
          <p:cNvSpPr txBox="1"/>
          <p:nvPr>
            <p:ph type="title"/>
          </p:nvPr>
        </p:nvSpPr>
        <p:spPr>
          <a:xfrm>
            <a:off x="243975" y="175647"/>
            <a:ext cx="7886700" cy="4839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57" name="Google Shape;57;p14"/>
          <p:cNvSpPr txBox="1"/>
          <p:nvPr>
            <p:ph idx="1" type="body"/>
          </p:nvPr>
        </p:nvSpPr>
        <p:spPr>
          <a:xfrm>
            <a:off x="404875" y="750300"/>
            <a:ext cx="7836600" cy="4839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rgbClr val="47A52A"/>
              </a:buClr>
              <a:buSzPts val="1400"/>
              <a:buFont typeface="Montserrat"/>
              <a:buNone/>
              <a:defRPr b="1">
                <a:solidFill>
                  <a:srgbClr val="47A52A"/>
                </a:solidFill>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8" name="Google Shape;58;p14"/>
          <p:cNvSpPr txBox="1"/>
          <p:nvPr>
            <p:ph idx="2" type="body"/>
          </p:nvPr>
        </p:nvSpPr>
        <p:spPr>
          <a:xfrm>
            <a:off x="649975" y="1324950"/>
            <a:ext cx="8025000" cy="3263400"/>
          </a:xfrm>
          <a:prstGeom prst="rect">
            <a:avLst/>
          </a:prstGeom>
          <a:noFill/>
          <a:ln>
            <a:noFill/>
          </a:ln>
        </p:spPr>
        <p:txBody>
          <a:bodyPr anchorCtr="0" anchor="t" bIns="34275" lIns="68575" spcFirstLastPara="1" rIns="68575" wrap="square" tIns="34275">
            <a:normAutofit/>
          </a:bodyPr>
          <a:lstStyle>
            <a:lvl1pPr indent="-304800" lvl="0" marL="457200" algn="l">
              <a:lnSpc>
                <a:spcPct val="90000"/>
              </a:lnSpc>
              <a:spcBef>
                <a:spcPts val="800"/>
              </a:spcBef>
              <a:spcAft>
                <a:spcPts val="0"/>
              </a:spcAft>
              <a:buClr>
                <a:srgbClr val="434343"/>
              </a:buClr>
              <a:buSzPts val="1200"/>
              <a:buFont typeface="Montserrat"/>
              <a:buChar char="•"/>
              <a:defRPr sz="1400">
                <a:solidFill>
                  <a:srgbClr val="434343"/>
                </a:solidFill>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Layout_with photo">
  <p:cSld name="Section Header Layout_with photo">
    <p:spTree>
      <p:nvGrpSpPr>
        <p:cNvPr id="59" name="Shape 59"/>
        <p:cNvGrpSpPr/>
        <p:nvPr/>
      </p:nvGrpSpPr>
      <p:grpSpPr>
        <a:xfrm>
          <a:off x="0" y="0"/>
          <a:ext cx="0" cy="0"/>
          <a:chOff x="0" y="0"/>
          <a:chExt cx="0" cy="0"/>
        </a:xfrm>
      </p:grpSpPr>
      <p:sp>
        <p:nvSpPr>
          <p:cNvPr id="60" name="Google Shape;60;p15"/>
          <p:cNvSpPr/>
          <p:nvPr/>
        </p:nvSpPr>
        <p:spPr>
          <a:xfrm>
            <a:off x="0" y="0"/>
            <a:ext cx="9144000" cy="5143500"/>
          </a:xfrm>
          <a:prstGeom prst="rect">
            <a:avLst/>
          </a:prstGeom>
          <a:gradFill>
            <a:gsLst>
              <a:gs pos="0">
                <a:srgbClr val="005859"/>
              </a:gs>
              <a:gs pos="100000">
                <a:srgbClr val="548135"/>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1" name="Google Shape;61;p15"/>
          <p:cNvPicPr preferRelativeResize="0"/>
          <p:nvPr/>
        </p:nvPicPr>
        <p:blipFill rotWithShape="1">
          <a:blip r:embed="rId2">
            <a:alphaModFix amt="19000"/>
          </a:blip>
          <a:srcRect b="15031" l="0" r="0" t="0"/>
          <a:stretch/>
        </p:blipFill>
        <p:spPr>
          <a:xfrm>
            <a:off x="1" y="0"/>
            <a:ext cx="9144000" cy="5143500"/>
          </a:xfrm>
          <a:prstGeom prst="rect">
            <a:avLst/>
          </a:prstGeom>
          <a:noFill/>
          <a:ln>
            <a:noFill/>
          </a:ln>
        </p:spPr>
      </p:pic>
      <p:sp>
        <p:nvSpPr>
          <p:cNvPr id="62" name="Google Shape;62;p15"/>
          <p:cNvSpPr txBox="1"/>
          <p:nvPr>
            <p:ph type="title"/>
          </p:nvPr>
        </p:nvSpPr>
        <p:spPr>
          <a:xfrm>
            <a:off x="609600" y="171450"/>
            <a:ext cx="7924800" cy="21336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SzPts val="1800"/>
              <a:buNone/>
              <a:defRPr sz="3600">
                <a:solidFill>
                  <a:schemeClr val="lt1"/>
                </a:solidFill>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63" name="Google Shape;63;p15"/>
          <p:cNvSpPr txBox="1"/>
          <p:nvPr>
            <p:ph idx="1" type="body"/>
          </p:nvPr>
        </p:nvSpPr>
        <p:spPr>
          <a:xfrm>
            <a:off x="609600" y="2571750"/>
            <a:ext cx="7924800" cy="12627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1800"/>
              <a:buFont typeface="Montserrat"/>
              <a:buNone/>
              <a:defRPr sz="1800">
                <a:solidFill>
                  <a:schemeClr val="lt1"/>
                </a:solidFill>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4" name="Shape 64"/>
        <p:cNvGrpSpPr/>
        <p:nvPr/>
      </p:nvGrpSpPr>
      <p:grpSpPr>
        <a:xfrm>
          <a:off x="0" y="0"/>
          <a:ext cx="0" cy="0"/>
          <a:chOff x="0" y="0"/>
          <a:chExt cx="0" cy="0"/>
        </a:xfrm>
      </p:grpSpPr>
      <p:sp>
        <p:nvSpPr>
          <p:cNvPr id="65" name="Google Shape;65;p16"/>
          <p:cNvSpPr txBox="1"/>
          <p:nvPr>
            <p:ph type="title"/>
          </p:nvPr>
        </p:nvSpPr>
        <p:spPr>
          <a:xfrm>
            <a:off x="291675" y="253925"/>
            <a:ext cx="3544500" cy="78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66" name="Google Shape;66;p16"/>
          <p:cNvSpPr/>
          <p:nvPr>
            <p:ph idx="2" type="pic"/>
          </p:nvPr>
        </p:nvSpPr>
        <p:spPr>
          <a:xfrm>
            <a:off x="4607375" y="359350"/>
            <a:ext cx="4176600" cy="4176600"/>
          </a:xfrm>
          <a:prstGeom prst="rect">
            <a:avLst/>
          </a:prstGeom>
          <a:noFill/>
          <a:ln>
            <a:noFill/>
          </a:ln>
        </p:spPr>
      </p:sp>
      <p:sp>
        <p:nvSpPr>
          <p:cNvPr id="67" name="Google Shape;67;p16"/>
          <p:cNvSpPr txBox="1"/>
          <p:nvPr>
            <p:ph idx="1" type="body"/>
          </p:nvPr>
        </p:nvSpPr>
        <p:spPr>
          <a:xfrm>
            <a:off x="291675" y="1285000"/>
            <a:ext cx="4114200" cy="2858700"/>
          </a:xfrm>
          <a:prstGeom prst="rect">
            <a:avLst/>
          </a:prstGeom>
          <a:noFill/>
          <a:ln>
            <a:noFill/>
          </a:ln>
        </p:spPr>
        <p:txBody>
          <a:bodyPr anchorCtr="0" anchor="t" bIns="34275" lIns="68575" spcFirstLastPara="1" rIns="68575" wrap="square" tIns="34275">
            <a:normAutofit/>
          </a:bodyPr>
          <a:lstStyle>
            <a:lvl1pPr indent="-304800" lvl="0" marL="457200" algn="l">
              <a:lnSpc>
                <a:spcPct val="90000"/>
              </a:lnSpc>
              <a:spcBef>
                <a:spcPts val="800"/>
              </a:spcBef>
              <a:spcAft>
                <a:spcPts val="0"/>
              </a:spcAft>
              <a:buClr>
                <a:schemeClr val="dk1"/>
              </a:buClr>
              <a:buSzPts val="1200"/>
              <a:buFont typeface="Montserrat"/>
              <a:buChar char="•"/>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68" name="Google Shape;68;p16"/>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9" name="Google Shape;69;p16"/>
          <p:cNvSpPr txBox="1"/>
          <p:nvPr>
            <p:ph idx="12" type="sldNum"/>
          </p:nvPr>
        </p:nvSpPr>
        <p:spPr>
          <a:xfrm>
            <a:off x="640080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heading + Content on White Bg">
  <p:cSld name="Title, Sub-heading + Content on White Bg">
    <p:spTree>
      <p:nvGrpSpPr>
        <p:cNvPr id="70" name="Shape 70"/>
        <p:cNvGrpSpPr/>
        <p:nvPr/>
      </p:nvGrpSpPr>
      <p:grpSpPr>
        <a:xfrm>
          <a:off x="0" y="0"/>
          <a:ext cx="0" cy="0"/>
          <a:chOff x="0" y="0"/>
          <a:chExt cx="0" cy="0"/>
        </a:xfrm>
      </p:grpSpPr>
      <p:sp>
        <p:nvSpPr>
          <p:cNvPr id="71" name="Google Shape;71;p17"/>
          <p:cNvSpPr txBox="1"/>
          <p:nvPr>
            <p:ph idx="1" type="body"/>
          </p:nvPr>
        </p:nvSpPr>
        <p:spPr>
          <a:xfrm>
            <a:off x="389001" y="1038063"/>
            <a:ext cx="8341800" cy="483600"/>
          </a:xfrm>
          <a:prstGeom prst="rect">
            <a:avLst/>
          </a:prstGeom>
          <a:noFill/>
          <a:ln>
            <a:noFill/>
          </a:ln>
        </p:spPr>
        <p:txBody>
          <a:bodyPr anchorCtr="0" anchor="ctr" bIns="34275" lIns="68575" spcFirstLastPara="1" rIns="68575" wrap="square" tIns="34275">
            <a:normAutofit/>
          </a:bodyPr>
          <a:lstStyle>
            <a:lvl1pPr indent="-228600" lvl="0" marL="457200" marR="0" algn="l">
              <a:lnSpc>
                <a:spcPct val="100000"/>
              </a:lnSpc>
              <a:spcBef>
                <a:spcPts val="800"/>
              </a:spcBef>
              <a:spcAft>
                <a:spcPts val="0"/>
              </a:spcAft>
              <a:buClr>
                <a:schemeClr val="accent2"/>
              </a:buClr>
              <a:buSzPts val="2100"/>
              <a:buFont typeface="Trebuchet MS"/>
              <a:buNone/>
              <a:defRPr b="1" i="0" sz="2100">
                <a:solidFill>
                  <a:schemeClr val="accent2"/>
                </a:solidFill>
                <a:latin typeface="Trebuchet MS"/>
                <a:ea typeface="Trebuchet MS"/>
                <a:cs typeface="Trebuchet MS"/>
                <a:sym typeface="Trebuchet MS"/>
              </a:defRPr>
            </a:lvl1pPr>
            <a:lvl2pPr indent="-317500" lvl="1" marL="914400" algn="l">
              <a:lnSpc>
                <a:spcPct val="100000"/>
              </a:lnSpc>
              <a:spcBef>
                <a:spcPts val="400"/>
              </a:spcBef>
              <a:spcAft>
                <a:spcPts val="0"/>
              </a:spcAft>
              <a:buSzPts val="1400"/>
              <a:buChar char="○"/>
              <a:defRPr/>
            </a:lvl2pPr>
            <a:lvl3pPr indent="-317500" lvl="2" marL="1371600" algn="l">
              <a:lnSpc>
                <a:spcPct val="100000"/>
              </a:lnSpc>
              <a:spcBef>
                <a:spcPts val="1200"/>
              </a:spcBef>
              <a:spcAft>
                <a:spcPts val="0"/>
              </a:spcAft>
              <a:buSzPts val="1400"/>
              <a:buChar char="■"/>
              <a:defRPr/>
            </a:lvl3pPr>
            <a:lvl4pPr indent="-317500" lvl="3" marL="1828800" algn="l">
              <a:lnSpc>
                <a:spcPct val="100000"/>
              </a:lnSpc>
              <a:spcBef>
                <a:spcPts val="1200"/>
              </a:spcBef>
              <a:spcAft>
                <a:spcPts val="0"/>
              </a:spcAft>
              <a:buSzPts val="1400"/>
              <a:buChar char="●"/>
              <a:defRPr/>
            </a:lvl4pPr>
            <a:lvl5pPr indent="-317500" lvl="4" marL="2286000" algn="l">
              <a:lnSpc>
                <a:spcPct val="100000"/>
              </a:lnSpc>
              <a:spcBef>
                <a:spcPts val="1200"/>
              </a:spcBef>
              <a:spcAft>
                <a:spcPts val="0"/>
              </a:spcAft>
              <a:buSzPts val="1400"/>
              <a:buChar char="○"/>
              <a:defRPr/>
            </a:lvl5pPr>
            <a:lvl6pPr indent="-317500" lvl="5" marL="2743200" algn="l">
              <a:lnSpc>
                <a:spcPct val="90000"/>
              </a:lnSpc>
              <a:spcBef>
                <a:spcPts val="12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cxnSp>
        <p:nvCxnSpPr>
          <p:cNvPr id="72" name="Google Shape;72;p17"/>
          <p:cNvCxnSpPr/>
          <p:nvPr/>
        </p:nvCxnSpPr>
        <p:spPr>
          <a:xfrm>
            <a:off x="0" y="1006079"/>
            <a:ext cx="9144000" cy="0"/>
          </a:xfrm>
          <a:prstGeom prst="straightConnector1">
            <a:avLst/>
          </a:prstGeom>
          <a:noFill/>
          <a:ln cap="flat" cmpd="sng" w="9525">
            <a:solidFill>
              <a:srgbClr val="E2D5BF"/>
            </a:solidFill>
            <a:prstDash val="solid"/>
            <a:miter lim="800000"/>
            <a:headEnd len="sm" w="sm" type="none"/>
            <a:tailEnd len="sm" w="sm" type="none"/>
          </a:ln>
          <a:effectLst>
            <a:outerShdw blurRad="50800" rotWithShape="0" algn="t" dir="5400000" dist="25400">
              <a:srgbClr val="907442">
                <a:alpha val="40000"/>
              </a:srgbClr>
            </a:outerShdw>
          </a:effectLst>
        </p:spPr>
      </p:cxnSp>
      <p:sp>
        <p:nvSpPr>
          <p:cNvPr id="73" name="Google Shape;73;p17"/>
          <p:cNvSpPr txBox="1"/>
          <p:nvPr>
            <p:ph idx="2" type="body"/>
          </p:nvPr>
        </p:nvSpPr>
        <p:spPr>
          <a:xfrm>
            <a:off x="389001" y="1573970"/>
            <a:ext cx="8341800" cy="2567400"/>
          </a:xfrm>
          <a:prstGeom prst="rect">
            <a:avLst/>
          </a:prstGeom>
          <a:noFill/>
          <a:ln>
            <a:noFill/>
          </a:ln>
        </p:spPr>
        <p:txBody>
          <a:bodyPr anchorCtr="0" anchor="t" bIns="34275" lIns="68575" spcFirstLastPara="1" rIns="68575" wrap="square" tIns="34275">
            <a:normAutofit/>
          </a:bodyPr>
          <a:lstStyle>
            <a:lvl1pPr indent="-317500" lvl="0" marL="457200" algn="l">
              <a:lnSpc>
                <a:spcPct val="100000"/>
              </a:lnSpc>
              <a:spcBef>
                <a:spcPts val="800"/>
              </a:spcBef>
              <a:spcAft>
                <a:spcPts val="0"/>
              </a:spcAft>
              <a:buSzPts val="1400"/>
              <a:buChar char="●"/>
              <a:defRPr/>
            </a:lvl1pPr>
            <a:lvl2pPr indent="-317500" lvl="1" marL="914400" algn="l">
              <a:lnSpc>
                <a:spcPct val="100000"/>
              </a:lnSpc>
              <a:spcBef>
                <a:spcPts val="1200"/>
              </a:spcBef>
              <a:spcAft>
                <a:spcPts val="0"/>
              </a:spcAft>
              <a:buSzPts val="1400"/>
              <a:buChar char="○"/>
              <a:defRPr/>
            </a:lvl2pPr>
            <a:lvl3pPr indent="-317500" lvl="2" marL="1371600" algn="l">
              <a:lnSpc>
                <a:spcPct val="100000"/>
              </a:lnSpc>
              <a:spcBef>
                <a:spcPts val="1200"/>
              </a:spcBef>
              <a:spcAft>
                <a:spcPts val="0"/>
              </a:spcAft>
              <a:buSzPts val="1400"/>
              <a:buChar char="■"/>
              <a:defRPr/>
            </a:lvl3pPr>
            <a:lvl4pPr indent="-317500" lvl="3" marL="1828800" algn="l">
              <a:lnSpc>
                <a:spcPct val="100000"/>
              </a:lnSpc>
              <a:spcBef>
                <a:spcPts val="1200"/>
              </a:spcBef>
              <a:spcAft>
                <a:spcPts val="0"/>
              </a:spcAft>
              <a:buSzPts val="1400"/>
              <a:buChar char="●"/>
              <a:defRPr/>
            </a:lvl4pPr>
            <a:lvl5pPr indent="-317500" lvl="4" marL="2286000" algn="l">
              <a:lnSpc>
                <a:spcPct val="100000"/>
              </a:lnSpc>
              <a:spcBef>
                <a:spcPts val="1200"/>
              </a:spcBef>
              <a:spcAft>
                <a:spcPts val="0"/>
              </a:spcAft>
              <a:buSzPts val="1400"/>
              <a:buChar char="○"/>
              <a:defRPr/>
            </a:lvl5pPr>
            <a:lvl6pPr indent="-317500" lvl="5" marL="2743200" algn="l">
              <a:lnSpc>
                <a:spcPct val="90000"/>
              </a:lnSpc>
              <a:spcBef>
                <a:spcPts val="12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74" name="Google Shape;74;p17"/>
          <p:cNvSpPr txBox="1"/>
          <p:nvPr>
            <p:ph type="title"/>
          </p:nvPr>
        </p:nvSpPr>
        <p:spPr>
          <a:xfrm>
            <a:off x="389001" y="72390"/>
            <a:ext cx="6246300" cy="9069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accent1"/>
              </a:buClr>
              <a:buSzPts val="3000"/>
              <a:buFont typeface="Balthazar"/>
              <a:buNone/>
              <a:defRPr sz="3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heading + Content on Pattern White Bg">
  <p:cSld name="Title, Sub-heading + Content on Pattern White Bg">
    <p:bg>
      <p:bgPr>
        <a:solidFill>
          <a:schemeClr val="lt1"/>
        </a:solidFill>
      </p:bgPr>
    </p:bg>
    <p:spTree>
      <p:nvGrpSpPr>
        <p:cNvPr id="75" name="Shape 75"/>
        <p:cNvGrpSpPr/>
        <p:nvPr/>
      </p:nvGrpSpPr>
      <p:grpSpPr>
        <a:xfrm>
          <a:off x="0" y="0"/>
          <a:ext cx="0" cy="0"/>
          <a:chOff x="0" y="0"/>
          <a:chExt cx="0" cy="0"/>
        </a:xfrm>
      </p:grpSpPr>
      <p:pic>
        <p:nvPicPr>
          <p:cNvPr id="76" name="Google Shape;76;p18"/>
          <p:cNvPicPr preferRelativeResize="0"/>
          <p:nvPr/>
        </p:nvPicPr>
        <p:blipFill rotWithShape="1">
          <a:blip r:embed="rId2">
            <a:alphaModFix amt="40000"/>
          </a:blip>
          <a:srcRect b="0" l="0" r="666" t="0"/>
          <a:stretch/>
        </p:blipFill>
        <p:spPr>
          <a:xfrm>
            <a:off x="1034" y="1006817"/>
            <a:ext cx="9142964" cy="3942001"/>
          </a:xfrm>
          <a:prstGeom prst="rect">
            <a:avLst/>
          </a:prstGeom>
          <a:noFill/>
          <a:ln>
            <a:noFill/>
          </a:ln>
        </p:spPr>
      </p:pic>
      <p:grpSp>
        <p:nvGrpSpPr>
          <p:cNvPr id="77" name="Google Shape;77;p18"/>
          <p:cNvGrpSpPr/>
          <p:nvPr/>
        </p:nvGrpSpPr>
        <p:grpSpPr>
          <a:xfrm>
            <a:off x="0" y="4433797"/>
            <a:ext cx="9144021" cy="711750"/>
            <a:chOff x="0" y="5911729"/>
            <a:chExt cx="12192028" cy="949000"/>
          </a:xfrm>
        </p:grpSpPr>
        <p:pic>
          <p:nvPicPr>
            <p:cNvPr id="78" name="Google Shape;78;p18"/>
            <p:cNvPicPr preferRelativeResize="0"/>
            <p:nvPr/>
          </p:nvPicPr>
          <p:blipFill rotWithShape="1">
            <a:blip r:embed="rId3">
              <a:alphaModFix/>
            </a:blip>
            <a:srcRect b="18187" l="95482" r="0" t="0"/>
            <a:stretch/>
          </p:blipFill>
          <p:spPr>
            <a:xfrm>
              <a:off x="11641165" y="5911729"/>
              <a:ext cx="550863" cy="949000"/>
            </a:xfrm>
            <a:prstGeom prst="rect">
              <a:avLst/>
            </a:prstGeom>
            <a:noFill/>
            <a:ln>
              <a:noFill/>
            </a:ln>
          </p:spPr>
        </p:pic>
        <p:pic>
          <p:nvPicPr>
            <p:cNvPr id="79" name="Google Shape;79;p18"/>
            <p:cNvPicPr preferRelativeResize="0"/>
            <p:nvPr/>
          </p:nvPicPr>
          <p:blipFill rotWithShape="1">
            <a:blip r:embed="rId4">
              <a:alphaModFix/>
            </a:blip>
            <a:srcRect b="18187" l="0" r="95768" t="0"/>
            <a:stretch/>
          </p:blipFill>
          <p:spPr>
            <a:xfrm>
              <a:off x="0" y="5911729"/>
              <a:ext cx="515938" cy="949000"/>
            </a:xfrm>
            <a:prstGeom prst="rect">
              <a:avLst/>
            </a:prstGeom>
            <a:noFill/>
            <a:ln>
              <a:noFill/>
            </a:ln>
          </p:spPr>
        </p:pic>
      </p:grpSp>
      <p:sp>
        <p:nvSpPr>
          <p:cNvPr id="80" name="Google Shape;80;p18"/>
          <p:cNvSpPr txBox="1"/>
          <p:nvPr>
            <p:ph idx="1" type="body"/>
          </p:nvPr>
        </p:nvSpPr>
        <p:spPr>
          <a:xfrm>
            <a:off x="389001" y="1573970"/>
            <a:ext cx="8341800" cy="3311100"/>
          </a:xfrm>
          <a:prstGeom prst="rect">
            <a:avLst/>
          </a:prstGeom>
          <a:noFill/>
          <a:ln>
            <a:noFill/>
          </a:ln>
        </p:spPr>
        <p:txBody>
          <a:bodyPr anchorCtr="0" anchor="t" bIns="34275" lIns="68575" spcFirstLastPara="1" rIns="68575" wrap="square" tIns="34275">
            <a:normAutofit/>
          </a:bodyPr>
          <a:lstStyle>
            <a:lvl1pPr indent="-317500" lvl="0" marL="457200" algn="l">
              <a:lnSpc>
                <a:spcPct val="100000"/>
              </a:lnSpc>
              <a:spcBef>
                <a:spcPts val="800"/>
              </a:spcBef>
              <a:spcAft>
                <a:spcPts val="0"/>
              </a:spcAft>
              <a:buSzPts val="1400"/>
              <a:buChar char="●"/>
              <a:defRPr/>
            </a:lvl1pPr>
            <a:lvl2pPr indent="-317500" lvl="1" marL="914400" algn="l">
              <a:lnSpc>
                <a:spcPct val="100000"/>
              </a:lnSpc>
              <a:spcBef>
                <a:spcPts val="1200"/>
              </a:spcBef>
              <a:spcAft>
                <a:spcPts val="0"/>
              </a:spcAft>
              <a:buSzPts val="1400"/>
              <a:buChar char="○"/>
              <a:defRPr/>
            </a:lvl2pPr>
            <a:lvl3pPr indent="-317500" lvl="2" marL="1371600" algn="l">
              <a:lnSpc>
                <a:spcPct val="100000"/>
              </a:lnSpc>
              <a:spcBef>
                <a:spcPts val="1200"/>
              </a:spcBef>
              <a:spcAft>
                <a:spcPts val="0"/>
              </a:spcAft>
              <a:buSzPts val="1400"/>
              <a:buChar char="■"/>
              <a:defRPr/>
            </a:lvl3pPr>
            <a:lvl4pPr indent="-317500" lvl="3" marL="1828800" algn="l">
              <a:lnSpc>
                <a:spcPct val="100000"/>
              </a:lnSpc>
              <a:spcBef>
                <a:spcPts val="1200"/>
              </a:spcBef>
              <a:spcAft>
                <a:spcPts val="0"/>
              </a:spcAft>
              <a:buSzPts val="1400"/>
              <a:buChar char="●"/>
              <a:defRPr/>
            </a:lvl4pPr>
            <a:lvl5pPr indent="-317500" lvl="4" marL="2286000" algn="l">
              <a:lnSpc>
                <a:spcPct val="100000"/>
              </a:lnSpc>
              <a:spcBef>
                <a:spcPts val="1200"/>
              </a:spcBef>
              <a:spcAft>
                <a:spcPts val="0"/>
              </a:spcAft>
              <a:buSzPts val="1400"/>
              <a:buChar char="○"/>
              <a:defRPr/>
            </a:lvl5pPr>
            <a:lvl6pPr indent="-317500" lvl="5" marL="2743200" algn="l">
              <a:lnSpc>
                <a:spcPct val="90000"/>
              </a:lnSpc>
              <a:spcBef>
                <a:spcPts val="12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81" name="Google Shape;81;p18"/>
          <p:cNvSpPr txBox="1"/>
          <p:nvPr>
            <p:ph idx="2" type="body"/>
          </p:nvPr>
        </p:nvSpPr>
        <p:spPr>
          <a:xfrm>
            <a:off x="389001" y="1034823"/>
            <a:ext cx="8341800" cy="483600"/>
          </a:xfrm>
          <a:prstGeom prst="rect">
            <a:avLst/>
          </a:prstGeom>
          <a:noFill/>
          <a:ln>
            <a:noFill/>
          </a:ln>
        </p:spPr>
        <p:txBody>
          <a:bodyPr anchorCtr="0" anchor="ctr" bIns="34275" lIns="68575" spcFirstLastPara="1" rIns="68575" wrap="square" tIns="34275">
            <a:normAutofit/>
          </a:bodyPr>
          <a:lstStyle>
            <a:lvl1pPr indent="-228600" lvl="0" marL="457200" marR="0" algn="l">
              <a:lnSpc>
                <a:spcPct val="100000"/>
              </a:lnSpc>
              <a:spcBef>
                <a:spcPts val="800"/>
              </a:spcBef>
              <a:spcAft>
                <a:spcPts val="0"/>
              </a:spcAft>
              <a:buClr>
                <a:schemeClr val="accent2"/>
              </a:buClr>
              <a:buSzPts val="2100"/>
              <a:buFont typeface="Trebuchet MS"/>
              <a:buNone/>
              <a:defRPr b="0" i="0" sz="2100">
                <a:solidFill>
                  <a:schemeClr val="accent2"/>
                </a:solidFill>
                <a:latin typeface="Trebuchet MS"/>
                <a:ea typeface="Trebuchet MS"/>
                <a:cs typeface="Trebuchet MS"/>
                <a:sym typeface="Trebuchet MS"/>
              </a:defRPr>
            </a:lvl1pPr>
            <a:lvl2pPr indent="-317500" lvl="1" marL="914400" algn="l">
              <a:lnSpc>
                <a:spcPct val="100000"/>
              </a:lnSpc>
              <a:spcBef>
                <a:spcPts val="400"/>
              </a:spcBef>
              <a:spcAft>
                <a:spcPts val="0"/>
              </a:spcAft>
              <a:buSzPts val="1400"/>
              <a:buChar char="○"/>
              <a:defRPr/>
            </a:lvl2pPr>
            <a:lvl3pPr indent="-317500" lvl="2" marL="1371600" algn="l">
              <a:lnSpc>
                <a:spcPct val="100000"/>
              </a:lnSpc>
              <a:spcBef>
                <a:spcPts val="1200"/>
              </a:spcBef>
              <a:spcAft>
                <a:spcPts val="0"/>
              </a:spcAft>
              <a:buSzPts val="1400"/>
              <a:buChar char="■"/>
              <a:defRPr/>
            </a:lvl3pPr>
            <a:lvl4pPr indent="-317500" lvl="3" marL="1828800" algn="l">
              <a:lnSpc>
                <a:spcPct val="100000"/>
              </a:lnSpc>
              <a:spcBef>
                <a:spcPts val="1200"/>
              </a:spcBef>
              <a:spcAft>
                <a:spcPts val="0"/>
              </a:spcAft>
              <a:buSzPts val="1400"/>
              <a:buChar char="●"/>
              <a:defRPr/>
            </a:lvl4pPr>
            <a:lvl5pPr indent="-317500" lvl="4" marL="2286000" algn="l">
              <a:lnSpc>
                <a:spcPct val="100000"/>
              </a:lnSpc>
              <a:spcBef>
                <a:spcPts val="1200"/>
              </a:spcBef>
              <a:spcAft>
                <a:spcPts val="0"/>
              </a:spcAft>
              <a:buSzPts val="1400"/>
              <a:buChar char="○"/>
              <a:defRPr/>
            </a:lvl5pPr>
            <a:lvl6pPr indent="-317500" lvl="5" marL="2743200" algn="l">
              <a:lnSpc>
                <a:spcPct val="90000"/>
              </a:lnSpc>
              <a:spcBef>
                <a:spcPts val="12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82" name="Google Shape;82;p18"/>
          <p:cNvSpPr txBox="1"/>
          <p:nvPr>
            <p:ph type="title"/>
          </p:nvPr>
        </p:nvSpPr>
        <p:spPr>
          <a:xfrm>
            <a:off x="389001" y="214919"/>
            <a:ext cx="6246300" cy="7644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accent1"/>
              </a:buClr>
              <a:buSzPts val="3000"/>
              <a:buFont typeface="Balthazar"/>
              <a:buNone/>
              <a:defRPr b="1"/>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extLst>
    <p:ext uri="{DCECCB84-F9BA-43D5-87BE-67443E8EF086}">
      <p15:sldGuideLst>
        <p15:guide id="1" orient="horz" pos="634">
          <p15:clr>
            <a:srgbClr val="FBAE40"/>
          </p15:clr>
        </p15:guide>
        <p15:guide id="2" orient="horz" pos="65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3" name="Shape 83"/>
        <p:cNvGrpSpPr/>
        <p:nvPr/>
      </p:nvGrpSpPr>
      <p:grpSpPr>
        <a:xfrm>
          <a:off x="0" y="0"/>
          <a:ext cx="0" cy="0"/>
          <a:chOff x="0" y="0"/>
          <a:chExt cx="0" cy="0"/>
        </a:xfrm>
      </p:grpSpPr>
      <p:sp>
        <p:nvSpPr>
          <p:cNvPr id="84" name="Google Shape;84;p19"/>
          <p:cNvSpPr txBox="1"/>
          <p:nvPr>
            <p:ph type="title"/>
          </p:nvPr>
        </p:nvSpPr>
        <p:spPr>
          <a:xfrm>
            <a:off x="457200" y="114300"/>
            <a:ext cx="8229600" cy="7431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accent1"/>
              </a:buClr>
              <a:buSzPts val="3000"/>
              <a:buFont typeface="Balthazar"/>
              <a:buNone/>
              <a:defRPr b="1">
                <a:latin typeface="Balthazar"/>
                <a:ea typeface="Balthazar"/>
                <a:cs typeface="Balthazar"/>
                <a:sym typeface="Balthazar"/>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85" name="Google Shape;85;p19"/>
          <p:cNvSpPr txBox="1"/>
          <p:nvPr>
            <p:ph idx="1" type="body"/>
          </p:nvPr>
        </p:nvSpPr>
        <p:spPr>
          <a:xfrm>
            <a:off x="457200" y="1200150"/>
            <a:ext cx="8229600" cy="2971800"/>
          </a:xfrm>
          <a:prstGeom prst="rect">
            <a:avLst/>
          </a:prstGeom>
          <a:noFill/>
          <a:ln>
            <a:noFill/>
          </a:ln>
        </p:spPr>
        <p:txBody>
          <a:bodyPr anchorCtr="0" anchor="t" bIns="34275" lIns="68575" spcFirstLastPara="1" rIns="68575" wrap="square" tIns="34275">
            <a:normAutofit/>
          </a:bodyPr>
          <a:lstStyle>
            <a:lvl1pPr indent="-342900" lvl="0" marL="457200" algn="just">
              <a:lnSpc>
                <a:spcPct val="100000"/>
              </a:lnSpc>
              <a:spcBef>
                <a:spcPts val="800"/>
              </a:spcBef>
              <a:spcAft>
                <a:spcPts val="0"/>
              </a:spcAft>
              <a:buSzPts val="1800"/>
              <a:buFont typeface="Noto Sans Symbols"/>
              <a:buChar char="⇨"/>
              <a:defRPr>
                <a:latin typeface="Cambria"/>
                <a:ea typeface="Cambria"/>
                <a:cs typeface="Cambria"/>
                <a:sym typeface="Cambria"/>
              </a:defRPr>
            </a:lvl1pPr>
            <a:lvl2pPr indent="-336550" lvl="1" marL="914400" algn="just">
              <a:lnSpc>
                <a:spcPct val="100000"/>
              </a:lnSpc>
              <a:spcBef>
                <a:spcPts val="1200"/>
              </a:spcBef>
              <a:spcAft>
                <a:spcPts val="0"/>
              </a:spcAft>
              <a:buSzPts val="1700"/>
              <a:buFont typeface="Noto Sans Symbols"/>
              <a:buChar char="⇨"/>
              <a:defRPr>
                <a:latin typeface="Cambria"/>
                <a:ea typeface="Cambria"/>
                <a:cs typeface="Cambria"/>
                <a:sym typeface="Cambria"/>
              </a:defRPr>
            </a:lvl2pPr>
            <a:lvl3pPr indent="-323850" lvl="2" marL="1371600" algn="just">
              <a:lnSpc>
                <a:spcPct val="100000"/>
              </a:lnSpc>
              <a:spcBef>
                <a:spcPts val="1200"/>
              </a:spcBef>
              <a:spcAft>
                <a:spcPts val="0"/>
              </a:spcAft>
              <a:buSzPts val="1500"/>
              <a:buFont typeface="Noto Sans Symbols"/>
              <a:buChar char="→"/>
              <a:defRPr>
                <a:latin typeface="Cambria"/>
                <a:ea typeface="Cambria"/>
                <a:cs typeface="Cambria"/>
                <a:sym typeface="Cambria"/>
              </a:defRPr>
            </a:lvl3pPr>
            <a:lvl4pPr indent="-317500" lvl="3" marL="1828800" algn="just">
              <a:lnSpc>
                <a:spcPct val="100000"/>
              </a:lnSpc>
              <a:spcBef>
                <a:spcPts val="1200"/>
              </a:spcBef>
              <a:spcAft>
                <a:spcPts val="0"/>
              </a:spcAft>
              <a:buSzPts val="1400"/>
              <a:buFont typeface="Noto Sans Symbols"/>
              <a:buChar char="⇨"/>
              <a:defRPr>
                <a:latin typeface="Cambria"/>
                <a:ea typeface="Cambria"/>
                <a:cs typeface="Cambria"/>
                <a:sym typeface="Cambria"/>
              </a:defRPr>
            </a:lvl4pPr>
            <a:lvl5pPr indent="-317500" lvl="4" marL="2286000" algn="just">
              <a:lnSpc>
                <a:spcPct val="100000"/>
              </a:lnSpc>
              <a:spcBef>
                <a:spcPts val="1200"/>
              </a:spcBef>
              <a:spcAft>
                <a:spcPts val="0"/>
              </a:spcAft>
              <a:buSzPts val="1400"/>
              <a:buFont typeface="Noto Sans Symbols"/>
              <a:buChar char="⇨"/>
              <a:defRPr>
                <a:latin typeface="Cambria"/>
                <a:ea typeface="Cambria"/>
                <a:cs typeface="Cambria"/>
                <a:sym typeface="Cambria"/>
              </a:defRPr>
            </a:lvl5pPr>
            <a:lvl6pPr indent="-317500" lvl="5" marL="2743200" algn="l">
              <a:lnSpc>
                <a:spcPct val="90000"/>
              </a:lnSpc>
              <a:spcBef>
                <a:spcPts val="12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86" name="Google Shape;86;p19"/>
          <p:cNvSpPr txBox="1"/>
          <p:nvPr>
            <p:ph idx="10" type="dt"/>
          </p:nvPr>
        </p:nvSpPr>
        <p:spPr>
          <a:xfrm>
            <a:off x="0" y="0"/>
            <a:ext cx="2250000" cy="2250000"/>
          </a:xfrm>
          <a:prstGeom prst="rect">
            <a:avLst/>
          </a:prstGeom>
          <a:noFill/>
          <a:ln>
            <a:noFill/>
          </a:ln>
        </p:spPr>
        <p:txBody>
          <a:bodyPr anchorCtr="0" anchor="t" bIns="34275" lIns="68575" spcFirstLastPara="1" rIns="68575" wrap="square" tIns="34275">
            <a:noAutofit/>
          </a:bodyPr>
          <a:lstStyle>
            <a:lvl1pPr lvl="0" marR="0" algn="l">
              <a:spcBef>
                <a:spcPts val="0"/>
              </a:spcBef>
              <a:spcAft>
                <a:spcPts val="0"/>
              </a:spcAft>
              <a:buSzPts val="1100"/>
              <a:buNone/>
              <a:defRPr sz="1400">
                <a:solidFill>
                  <a:schemeClr val="dk1"/>
                </a:solidFill>
                <a:latin typeface="Calibri"/>
                <a:ea typeface="Calibri"/>
                <a:cs typeface="Calibri"/>
                <a:sym typeface="Calibri"/>
              </a:defRPr>
            </a:lvl1pPr>
            <a:lvl2pPr lvl="1"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87" name="Google Shape;87;p19"/>
          <p:cNvSpPr txBox="1"/>
          <p:nvPr>
            <p:ph idx="11" type="ftr"/>
          </p:nvPr>
        </p:nvSpPr>
        <p:spPr>
          <a:xfrm>
            <a:off x="0" y="0"/>
            <a:ext cx="2250000" cy="2250000"/>
          </a:xfrm>
          <a:prstGeom prst="rect">
            <a:avLst/>
          </a:prstGeom>
          <a:noFill/>
          <a:ln>
            <a:noFill/>
          </a:ln>
        </p:spPr>
        <p:txBody>
          <a:bodyPr anchorCtr="0" anchor="t" bIns="34275" lIns="68575" spcFirstLastPara="1" rIns="68575" wrap="square" tIns="34275">
            <a:noAutofit/>
          </a:bodyPr>
          <a:lstStyle>
            <a:lvl1pPr lvl="0" marR="0" algn="l">
              <a:spcBef>
                <a:spcPts val="0"/>
              </a:spcBef>
              <a:spcAft>
                <a:spcPts val="0"/>
              </a:spcAft>
              <a:buSzPts val="1100"/>
              <a:buNone/>
              <a:defRPr sz="1400">
                <a:solidFill>
                  <a:schemeClr val="dk1"/>
                </a:solidFill>
                <a:latin typeface="Calibri"/>
                <a:ea typeface="Calibri"/>
                <a:cs typeface="Calibri"/>
                <a:sym typeface="Calibri"/>
              </a:defRPr>
            </a:lvl1pPr>
            <a:lvl2pPr lvl="1"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88" name="Google Shape;88;p19"/>
          <p:cNvSpPr txBox="1"/>
          <p:nvPr>
            <p:ph idx="12" type="sldNum"/>
          </p:nvPr>
        </p:nvSpPr>
        <p:spPr>
          <a:xfrm>
            <a:off x="0" y="0"/>
            <a:ext cx="2250000" cy="2250000"/>
          </a:xfrm>
          <a:prstGeom prst="rect">
            <a:avLst/>
          </a:prstGeom>
          <a:noFill/>
          <a:ln>
            <a:noFill/>
          </a:ln>
        </p:spPr>
        <p:txBody>
          <a:bodyPr anchorCtr="0" anchor="t" bIns="34275" lIns="68575" spcFirstLastPara="1" rIns="68575" wrap="square" tIns="34275">
            <a:normAutofit/>
          </a:bodyPr>
          <a:lstStyle>
            <a:lvl1pPr indent="0" lvl="0" marL="0" marR="0" algn="l">
              <a:spcBef>
                <a:spcPts val="0"/>
              </a:spcBef>
              <a:buNone/>
              <a:defRPr sz="1400">
                <a:solidFill>
                  <a:schemeClr val="dk1"/>
                </a:solidFill>
                <a:latin typeface="Calibri"/>
                <a:ea typeface="Calibri"/>
                <a:cs typeface="Calibri"/>
                <a:sym typeface="Calibri"/>
              </a:defRPr>
            </a:lvl1pPr>
            <a:lvl2pPr indent="0" lvl="1" marL="0" marR="0" algn="l">
              <a:spcBef>
                <a:spcPts val="0"/>
              </a:spcBef>
              <a:buNone/>
              <a:defRPr sz="1400">
                <a:solidFill>
                  <a:schemeClr val="dk1"/>
                </a:solidFill>
                <a:latin typeface="Calibri"/>
                <a:ea typeface="Calibri"/>
                <a:cs typeface="Calibri"/>
                <a:sym typeface="Calibri"/>
              </a:defRPr>
            </a:lvl2pPr>
            <a:lvl3pPr indent="0" lvl="2" marL="0" marR="0" algn="l">
              <a:spcBef>
                <a:spcPts val="0"/>
              </a:spcBef>
              <a:buNone/>
              <a:defRPr sz="1400">
                <a:solidFill>
                  <a:schemeClr val="dk1"/>
                </a:solidFill>
                <a:latin typeface="Calibri"/>
                <a:ea typeface="Calibri"/>
                <a:cs typeface="Calibri"/>
                <a:sym typeface="Calibri"/>
              </a:defRPr>
            </a:lvl3pPr>
            <a:lvl4pPr indent="0" lvl="3" marL="0" marR="0" algn="l">
              <a:spcBef>
                <a:spcPts val="0"/>
              </a:spcBef>
              <a:buNone/>
              <a:defRPr sz="1400">
                <a:solidFill>
                  <a:schemeClr val="dk1"/>
                </a:solidFill>
                <a:latin typeface="Calibri"/>
                <a:ea typeface="Calibri"/>
                <a:cs typeface="Calibri"/>
                <a:sym typeface="Calibri"/>
              </a:defRPr>
            </a:lvl4pPr>
            <a:lvl5pPr indent="0" lvl="4" marL="0" marR="0" algn="l">
              <a:spcBef>
                <a:spcPts val="0"/>
              </a:spcBef>
              <a:buNone/>
              <a:defRPr sz="1400">
                <a:solidFill>
                  <a:schemeClr val="dk1"/>
                </a:solidFill>
                <a:latin typeface="Calibri"/>
                <a:ea typeface="Calibri"/>
                <a:cs typeface="Calibri"/>
                <a:sym typeface="Calibri"/>
              </a:defRPr>
            </a:lvl5pPr>
            <a:lvl6pPr indent="0" lvl="5" marL="0" marR="0" algn="l">
              <a:spcBef>
                <a:spcPts val="0"/>
              </a:spcBef>
              <a:buNone/>
              <a:defRPr sz="1400">
                <a:solidFill>
                  <a:schemeClr val="dk1"/>
                </a:solidFill>
                <a:latin typeface="Calibri"/>
                <a:ea typeface="Calibri"/>
                <a:cs typeface="Calibri"/>
                <a:sym typeface="Calibri"/>
              </a:defRPr>
            </a:lvl6pPr>
            <a:lvl7pPr indent="0" lvl="6" marL="0" marR="0" algn="l">
              <a:spcBef>
                <a:spcPts val="0"/>
              </a:spcBef>
              <a:buNone/>
              <a:defRPr sz="1400">
                <a:solidFill>
                  <a:schemeClr val="dk1"/>
                </a:solidFill>
                <a:latin typeface="Calibri"/>
                <a:ea typeface="Calibri"/>
                <a:cs typeface="Calibri"/>
                <a:sym typeface="Calibri"/>
              </a:defRPr>
            </a:lvl7pPr>
            <a:lvl8pPr indent="0" lvl="7" marL="0" marR="0" algn="l">
              <a:spcBef>
                <a:spcPts val="0"/>
              </a:spcBef>
              <a:buNone/>
              <a:defRPr sz="1400">
                <a:solidFill>
                  <a:schemeClr val="dk1"/>
                </a:solidFill>
                <a:latin typeface="Calibri"/>
                <a:ea typeface="Calibri"/>
                <a:cs typeface="Calibri"/>
                <a:sym typeface="Calibri"/>
              </a:defRPr>
            </a:lvl8pPr>
            <a:lvl9pPr indent="0" lvl="8" marL="0" marR="0" algn="l">
              <a:spcBef>
                <a:spcPts val="0"/>
              </a:spcBef>
              <a:buNone/>
              <a:defRPr sz="14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GB"/>
              <a:t>‹#›</a:t>
            </a:fld>
            <a:endParaRPr/>
          </a:p>
        </p:txBody>
      </p:sp>
      <p:cxnSp>
        <p:nvCxnSpPr>
          <p:cNvPr id="89" name="Google Shape;89;p19"/>
          <p:cNvCxnSpPr/>
          <p:nvPr/>
        </p:nvCxnSpPr>
        <p:spPr>
          <a:xfrm>
            <a:off x="457200" y="914400"/>
            <a:ext cx="8229600" cy="0"/>
          </a:xfrm>
          <a:prstGeom prst="straightConnector1">
            <a:avLst/>
          </a:prstGeom>
          <a:noFill/>
          <a:ln cap="flat" cmpd="sng" w="12700">
            <a:solidFill>
              <a:schemeClr val="dk1"/>
            </a:solidFill>
            <a:prstDash val="solid"/>
            <a:miter lim="800000"/>
            <a:headEnd len="sm" w="sm" type="none"/>
            <a:tailEnd len="sm" w="sm" type="none"/>
          </a:ln>
        </p:spPr>
      </p:cxn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cubed slide">
  <p:cSld name="OBJECT_1">
    <p:spTree>
      <p:nvGrpSpPr>
        <p:cNvPr id="90" name="Shape 90"/>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Layout">
  <p:cSld name="Section Header Layout">
    <p:spTree>
      <p:nvGrpSpPr>
        <p:cNvPr id="91" name="Shape 91"/>
        <p:cNvGrpSpPr/>
        <p:nvPr/>
      </p:nvGrpSpPr>
      <p:grpSpPr>
        <a:xfrm>
          <a:off x="0" y="0"/>
          <a:ext cx="0" cy="0"/>
          <a:chOff x="0" y="0"/>
          <a:chExt cx="0" cy="0"/>
        </a:xfrm>
      </p:grpSpPr>
      <p:sp>
        <p:nvSpPr>
          <p:cNvPr id="92" name="Google Shape;92;p21"/>
          <p:cNvSpPr txBox="1"/>
          <p:nvPr>
            <p:ph type="title"/>
          </p:nvPr>
        </p:nvSpPr>
        <p:spPr>
          <a:xfrm>
            <a:off x="609600" y="171450"/>
            <a:ext cx="7924800" cy="21336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SzPts val="1800"/>
              <a:buNone/>
              <a:defRPr sz="36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93" name="Google Shape;93;p21"/>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lnSpc>
                <a:spcPct val="100000"/>
              </a:lnSpc>
              <a:spcBef>
                <a:spcPts val="0"/>
              </a:spcBef>
              <a:spcAft>
                <a:spcPts val="0"/>
              </a:spcAft>
              <a:buSzPts val="900"/>
              <a:buNone/>
              <a:defRPr/>
            </a:lvl1pPr>
            <a:lvl2pPr indent="0" lvl="1" marL="0" algn="r">
              <a:lnSpc>
                <a:spcPct val="100000"/>
              </a:lnSpc>
              <a:spcBef>
                <a:spcPts val="0"/>
              </a:spcBef>
              <a:spcAft>
                <a:spcPts val="0"/>
              </a:spcAft>
              <a:buSzPts val="900"/>
              <a:buNone/>
              <a:defRPr/>
            </a:lvl2pPr>
            <a:lvl3pPr indent="0" lvl="2" marL="0" algn="r">
              <a:lnSpc>
                <a:spcPct val="100000"/>
              </a:lnSpc>
              <a:spcBef>
                <a:spcPts val="0"/>
              </a:spcBef>
              <a:spcAft>
                <a:spcPts val="0"/>
              </a:spcAft>
              <a:buSzPts val="900"/>
              <a:buNone/>
              <a:defRPr/>
            </a:lvl3pPr>
            <a:lvl4pPr indent="0" lvl="3" marL="0" algn="r">
              <a:lnSpc>
                <a:spcPct val="100000"/>
              </a:lnSpc>
              <a:spcBef>
                <a:spcPts val="0"/>
              </a:spcBef>
              <a:spcAft>
                <a:spcPts val="0"/>
              </a:spcAft>
              <a:buSzPts val="900"/>
              <a:buNone/>
              <a:defRPr/>
            </a:lvl4pPr>
            <a:lvl5pPr indent="0" lvl="4" marL="0" algn="r">
              <a:lnSpc>
                <a:spcPct val="100000"/>
              </a:lnSpc>
              <a:spcBef>
                <a:spcPts val="0"/>
              </a:spcBef>
              <a:spcAft>
                <a:spcPts val="0"/>
              </a:spcAft>
              <a:buSzPts val="900"/>
              <a:buNone/>
              <a:defRPr/>
            </a:lvl5pPr>
            <a:lvl6pPr indent="0" lvl="5" marL="0" algn="r">
              <a:lnSpc>
                <a:spcPct val="100000"/>
              </a:lnSpc>
              <a:spcBef>
                <a:spcPts val="0"/>
              </a:spcBef>
              <a:spcAft>
                <a:spcPts val="0"/>
              </a:spcAft>
              <a:buSzPts val="900"/>
              <a:buNone/>
              <a:defRPr/>
            </a:lvl6pPr>
            <a:lvl7pPr indent="0" lvl="6" marL="0" algn="r">
              <a:lnSpc>
                <a:spcPct val="100000"/>
              </a:lnSpc>
              <a:spcBef>
                <a:spcPts val="0"/>
              </a:spcBef>
              <a:spcAft>
                <a:spcPts val="0"/>
              </a:spcAft>
              <a:buSzPts val="900"/>
              <a:buNone/>
              <a:defRPr/>
            </a:lvl7pPr>
            <a:lvl8pPr indent="0" lvl="7" marL="0" algn="r">
              <a:lnSpc>
                <a:spcPct val="100000"/>
              </a:lnSpc>
              <a:spcBef>
                <a:spcPts val="0"/>
              </a:spcBef>
              <a:spcAft>
                <a:spcPts val="0"/>
              </a:spcAft>
              <a:buSzPts val="900"/>
              <a:buNone/>
              <a:defRPr/>
            </a:lvl8pPr>
            <a:lvl9pPr indent="0" lvl="8" marL="0" algn="r">
              <a:lnSpc>
                <a:spcPct val="100000"/>
              </a:lnSpc>
              <a:spcBef>
                <a:spcPts val="0"/>
              </a:spcBef>
              <a:spcAft>
                <a:spcPts val="0"/>
              </a:spcAft>
              <a:buSzPts val="900"/>
              <a:buNone/>
              <a:defRPr/>
            </a:lvl9pPr>
          </a:lstStyle>
          <a:p>
            <a:pPr indent="0" lvl="0" marL="0" rtl="0" algn="r">
              <a:spcBef>
                <a:spcPts val="0"/>
              </a:spcBef>
              <a:spcAft>
                <a:spcPts val="0"/>
              </a:spcAft>
              <a:buNone/>
            </a:pPr>
            <a:fld id="{00000000-1234-1234-1234-123412341234}" type="slidenum">
              <a:rPr lang="en-GB"/>
              <a:t>‹#›</a:t>
            </a:fld>
            <a:endParaRPr/>
          </a:p>
        </p:txBody>
      </p:sp>
      <p:sp>
        <p:nvSpPr>
          <p:cNvPr id="94" name="Google Shape;94;p21"/>
          <p:cNvSpPr txBox="1"/>
          <p:nvPr>
            <p:ph idx="1" type="body"/>
          </p:nvPr>
        </p:nvSpPr>
        <p:spPr>
          <a:xfrm>
            <a:off x="609600" y="2571750"/>
            <a:ext cx="7924800" cy="12627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1800"/>
              <a:buFont typeface="Montserrat"/>
              <a:buNone/>
              <a:defRPr sz="1800">
                <a:solidFill>
                  <a:srgbClr val="757070"/>
                </a:solidFill>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layout">
  <p:cSld name="Title only layout">
    <p:spTree>
      <p:nvGrpSpPr>
        <p:cNvPr id="95" name="Shape 95"/>
        <p:cNvGrpSpPr/>
        <p:nvPr/>
      </p:nvGrpSpPr>
      <p:grpSpPr>
        <a:xfrm>
          <a:off x="0" y="0"/>
          <a:ext cx="0" cy="0"/>
          <a:chOff x="0" y="0"/>
          <a:chExt cx="0" cy="0"/>
        </a:xfrm>
      </p:grpSpPr>
      <p:sp>
        <p:nvSpPr>
          <p:cNvPr id="96" name="Google Shape;96;p22"/>
          <p:cNvSpPr txBox="1"/>
          <p:nvPr>
            <p:ph type="title"/>
          </p:nvPr>
        </p:nvSpPr>
        <p:spPr>
          <a:xfrm>
            <a:off x="182950" y="142372"/>
            <a:ext cx="7886700" cy="4839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97" name="Google Shape;97;p2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lnSpc>
                <a:spcPct val="100000"/>
              </a:lnSpc>
              <a:spcBef>
                <a:spcPts val="0"/>
              </a:spcBef>
              <a:spcAft>
                <a:spcPts val="0"/>
              </a:spcAft>
              <a:buSzPts val="900"/>
              <a:buNone/>
              <a:defRPr/>
            </a:lvl1pPr>
            <a:lvl2pPr indent="0" lvl="1" marL="0" algn="r">
              <a:lnSpc>
                <a:spcPct val="100000"/>
              </a:lnSpc>
              <a:spcBef>
                <a:spcPts val="0"/>
              </a:spcBef>
              <a:spcAft>
                <a:spcPts val="0"/>
              </a:spcAft>
              <a:buSzPts val="900"/>
              <a:buNone/>
              <a:defRPr/>
            </a:lvl2pPr>
            <a:lvl3pPr indent="0" lvl="2" marL="0" algn="r">
              <a:lnSpc>
                <a:spcPct val="100000"/>
              </a:lnSpc>
              <a:spcBef>
                <a:spcPts val="0"/>
              </a:spcBef>
              <a:spcAft>
                <a:spcPts val="0"/>
              </a:spcAft>
              <a:buSzPts val="900"/>
              <a:buNone/>
              <a:defRPr/>
            </a:lvl3pPr>
            <a:lvl4pPr indent="0" lvl="3" marL="0" algn="r">
              <a:lnSpc>
                <a:spcPct val="100000"/>
              </a:lnSpc>
              <a:spcBef>
                <a:spcPts val="0"/>
              </a:spcBef>
              <a:spcAft>
                <a:spcPts val="0"/>
              </a:spcAft>
              <a:buSzPts val="900"/>
              <a:buNone/>
              <a:defRPr/>
            </a:lvl4pPr>
            <a:lvl5pPr indent="0" lvl="4" marL="0" algn="r">
              <a:lnSpc>
                <a:spcPct val="100000"/>
              </a:lnSpc>
              <a:spcBef>
                <a:spcPts val="0"/>
              </a:spcBef>
              <a:spcAft>
                <a:spcPts val="0"/>
              </a:spcAft>
              <a:buSzPts val="900"/>
              <a:buNone/>
              <a:defRPr/>
            </a:lvl5pPr>
            <a:lvl6pPr indent="0" lvl="5" marL="0" algn="r">
              <a:lnSpc>
                <a:spcPct val="100000"/>
              </a:lnSpc>
              <a:spcBef>
                <a:spcPts val="0"/>
              </a:spcBef>
              <a:spcAft>
                <a:spcPts val="0"/>
              </a:spcAft>
              <a:buSzPts val="900"/>
              <a:buNone/>
              <a:defRPr/>
            </a:lvl6pPr>
            <a:lvl7pPr indent="0" lvl="6" marL="0" algn="r">
              <a:lnSpc>
                <a:spcPct val="100000"/>
              </a:lnSpc>
              <a:spcBef>
                <a:spcPts val="0"/>
              </a:spcBef>
              <a:spcAft>
                <a:spcPts val="0"/>
              </a:spcAft>
              <a:buSzPts val="900"/>
              <a:buNone/>
              <a:defRPr/>
            </a:lvl7pPr>
            <a:lvl8pPr indent="0" lvl="7" marL="0" algn="r">
              <a:lnSpc>
                <a:spcPct val="100000"/>
              </a:lnSpc>
              <a:spcBef>
                <a:spcPts val="0"/>
              </a:spcBef>
              <a:spcAft>
                <a:spcPts val="0"/>
              </a:spcAft>
              <a:buSzPts val="900"/>
              <a:buNone/>
              <a:defRPr/>
            </a:lvl8pPr>
            <a:lvl9pPr indent="0" lvl="8" marL="0" algn="r">
              <a:lnSpc>
                <a:spcPct val="100000"/>
              </a:lnSpc>
              <a:spcBef>
                <a:spcPts val="0"/>
              </a:spcBef>
              <a:spcAft>
                <a:spcPts val="0"/>
              </a:spcAft>
              <a:buSzPts val="90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theme" Target="../theme/theme1.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4.png"/><Relationship Id="rId5" Type="http://schemas.openxmlformats.org/officeDocument/2006/relationships/image" Target="../media/image11.png"/><Relationship Id="rId6"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 Id="rId3"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 Id="rId3"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 Id="rId3" Type="http://schemas.openxmlformats.org/officeDocument/2006/relationships/image" Target="../media/image26.png"/><Relationship Id="rId4" Type="http://schemas.openxmlformats.org/officeDocument/2006/relationships/image" Target="../media/image17.png"/><Relationship Id="rId5"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 Id="rId3" Type="http://schemas.openxmlformats.org/officeDocument/2006/relationships/image" Target="../media/image25.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 Id="rId3" Type="http://schemas.openxmlformats.org/officeDocument/2006/relationships/image" Target="../media/image37.gif"/><Relationship Id="rId4" Type="http://schemas.openxmlformats.org/officeDocument/2006/relationships/image" Target="../media/image40.gif"/><Relationship Id="rId5" Type="http://schemas.openxmlformats.org/officeDocument/2006/relationships/image" Target="../media/image33.png"/><Relationship Id="rId6" Type="http://schemas.openxmlformats.org/officeDocument/2006/relationships/image" Target="../media/image53.png"/><Relationship Id="rId7" Type="http://schemas.openxmlformats.org/officeDocument/2006/relationships/image" Target="../media/image47.gi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8.xml"/><Relationship Id="rId3" Type="http://schemas.openxmlformats.org/officeDocument/2006/relationships/image" Target="../media/image16.png"/><Relationship Id="rId4" Type="http://schemas.openxmlformats.org/officeDocument/2006/relationships/image" Target="../media/image21.png"/><Relationship Id="rId5" Type="http://schemas.openxmlformats.org/officeDocument/2006/relationships/image" Target="../media/image44.png"/><Relationship Id="rId6" Type="http://schemas.openxmlformats.org/officeDocument/2006/relationships/image" Target="../media/image28.png"/><Relationship Id="rId7" Type="http://schemas.openxmlformats.org/officeDocument/2006/relationships/image" Target="../media/image2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Relationship Id="rId3" Type="http://schemas.openxmlformats.org/officeDocument/2006/relationships/image" Target="../media/image8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 Id="rId3" Type="http://schemas.openxmlformats.org/officeDocument/2006/relationships/image" Target="../media/image1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 Id="rId3" Type="http://schemas.openxmlformats.org/officeDocument/2006/relationships/image" Target="../media/image46.gif"/><Relationship Id="rId4" Type="http://schemas.openxmlformats.org/officeDocument/2006/relationships/image" Target="../media/image30.gif"/><Relationship Id="rId5" Type="http://schemas.openxmlformats.org/officeDocument/2006/relationships/image" Target="../media/image29.gif"/><Relationship Id="rId6" Type="http://schemas.openxmlformats.org/officeDocument/2006/relationships/image" Target="../media/image31.gif"/><Relationship Id="rId7" Type="http://schemas.openxmlformats.org/officeDocument/2006/relationships/image" Target="../media/image48.gi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1.xml"/><Relationship Id="rId3" Type="http://schemas.openxmlformats.org/officeDocument/2006/relationships/image" Target="../media/image57.png"/><Relationship Id="rId4" Type="http://schemas.openxmlformats.org/officeDocument/2006/relationships/image" Target="../media/image41.png"/><Relationship Id="rId5" Type="http://schemas.openxmlformats.org/officeDocument/2006/relationships/image" Target="../media/image45.png"/><Relationship Id="rId6" Type="http://schemas.openxmlformats.org/officeDocument/2006/relationships/image" Target="../media/image34.png"/><Relationship Id="rId7" Type="http://schemas.openxmlformats.org/officeDocument/2006/relationships/image" Target="../media/image67.png"/><Relationship Id="rId8" Type="http://schemas.openxmlformats.org/officeDocument/2006/relationships/image" Target="../media/image3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2.xml"/><Relationship Id="rId3" Type="http://schemas.openxmlformats.org/officeDocument/2006/relationships/image" Target="../media/image39.png"/><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3.xml"/><Relationship Id="rId3" Type="http://schemas.openxmlformats.org/officeDocument/2006/relationships/image" Target="../media/image60.jpg"/><Relationship Id="rId4" Type="http://schemas.openxmlformats.org/officeDocument/2006/relationships/image" Target="../media/image4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4.xml"/><Relationship Id="rId3" Type="http://schemas.openxmlformats.org/officeDocument/2006/relationships/image" Target="../media/image60.jpg"/><Relationship Id="rId4" Type="http://schemas.openxmlformats.org/officeDocument/2006/relationships/image" Target="../media/image43.png"/><Relationship Id="rId5" Type="http://schemas.openxmlformats.org/officeDocument/2006/relationships/image" Target="../media/image4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5.xml"/><Relationship Id="rId3" Type="http://schemas.openxmlformats.org/officeDocument/2006/relationships/image" Target="../media/image60.jpg"/><Relationship Id="rId4" Type="http://schemas.openxmlformats.org/officeDocument/2006/relationships/image" Target="../media/image43.png"/><Relationship Id="rId5" Type="http://schemas.openxmlformats.org/officeDocument/2006/relationships/image" Target="../media/image49.png"/><Relationship Id="rId6" Type="http://schemas.openxmlformats.org/officeDocument/2006/relationships/image" Target="../media/image82.gi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6.xml"/><Relationship Id="rId3" Type="http://schemas.openxmlformats.org/officeDocument/2006/relationships/image" Target="../media/image25.jpg"/><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50.png"/><Relationship Id="rId4" Type="http://schemas.openxmlformats.org/officeDocument/2006/relationships/image" Target="../media/image88.png"/><Relationship Id="rId5" Type="http://schemas.openxmlformats.org/officeDocument/2006/relationships/image" Target="../media/image56.png"/><Relationship Id="rId6" Type="http://schemas.openxmlformats.org/officeDocument/2006/relationships/hyperlink" Target="https://creativecommons.org/licenses/by-sa/4.0/" TargetMode="External"/><Relationship Id="rId7" Type="http://schemas.openxmlformats.org/officeDocument/2006/relationships/image" Target="../media/image85.jpg"/><Relationship Id="rId8" Type="http://schemas.openxmlformats.org/officeDocument/2006/relationships/image" Target="../media/image5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70.png"/><Relationship Id="rId4" Type="http://schemas.openxmlformats.org/officeDocument/2006/relationships/hyperlink" Target="https://plazi.org" TargetMode="External"/><Relationship Id="rId5" Type="http://schemas.openxmlformats.org/officeDocument/2006/relationships/image" Target="../media/image6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72.png"/><Relationship Id="rId4" Type="http://schemas.openxmlformats.org/officeDocument/2006/relationships/image" Target="../media/image62.png"/><Relationship Id="rId5" Type="http://schemas.openxmlformats.org/officeDocument/2006/relationships/hyperlink" Target="https://doi.org/10.1111/2041-210X.12941"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2.xml"/><Relationship Id="rId3" Type="http://schemas.openxmlformats.org/officeDocument/2006/relationships/image" Target="../media/image52.png"/><Relationship Id="rId4" Type="http://schemas.openxmlformats.org/officeDocument/2006/relationships/image" Target="../media/image58.png"/><Relationship Id="rId5" Type="http://schemas.openxmlformats.org/officeDocument/2006/relationships/image" Target="../media/image6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3.xml"/><Relationship Id="rId3" Type="http://schemas.openxmlformats.org/officeDocument/2006/relationships/image" Target="../media/image59.png"/><Relationship Id="rId4" Type="http://schemas.openxmlformats.org/officeDocument/2006/relationships/image" Target="../media/image5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4.xml"/><Relationship Id="rId3" Type="http://schemas.openxmlformats.org/officeDocument/2006/relationships/image" Target="../media/image7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5.xml"/><Relationship Id="rId3" Type="http://schemas.openxmlformats.org/officeDocument/2006/relationships/hyperlink" Target="https://www.go-fair.org/fair-principles/" TargetMode="External"/><Relationship Id="rId4" Type="http://schemas.openxmlformats.org/officeDocument/2006/relationships/image" Target="../media/image5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6.xml"/><Relationship Id="rId3" Type="http://schemas.openxmlformats.org/officeDocument/2006/relationships/image" Target="../media/image91.png"/><Relationship Id="rId4" Type="http://schemas.openxmlformats.org/officeDocument/2006/relationships/image" Target="../media/image69.png"/><Relationship Id="rId5" Type="http://schemas.openxmlformats.org/officeDocument/2006/relationships/image" Target="../media/image5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7.xml"/><Relationship Id="rId3" Type="http://schemas.openxmlformats.org/officeDocument/2006/relationships/hyperlink" Target="https://www.go-fair.org/fair-principles/" TargetMode="External"/><Relationship Id="rId4" Type="http://schemas.openxmlformats.org/officeDocument/2006/relationships/image" Target="../media/image5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8.xml"/><Relationship Id="rId3" Type="http://schemas.openxmlformats.org/officeDocument/2006/relationships/image" Target="../media/image6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9.xml"/><Relationship Id="rId3" Type="http://schemas.openxmlformats.org/officeDocument/2006/relationships/image" Target="../media/image66.png"/><Relationship Id="rId4" Type="http://schemas.openxmlformats.org/officeDocument/2006/relationships/hyperlink" Target="http://rs.tdwg.org/dwc/terms/" TargetMode="External"/><Relationship Id="rId5" Type="http://schemas.openxmlformats.org/officeDocument/2006/relationships/image" Target="../media/image79.png"/><Relationship Id="rId6" Type="http://schemas.openxmlformats.org/officeDocument/2006/relationships/image" Target="../media/image7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14.png"/><Relationship Id="rId5" Type="http://schemas.openxmlformats.org/officeDocument/2006/relationships/image" Target="../media/image11.png"/><Relationship Id="rId6" Type="http://schemas.openxmlformats.org/officeDocument/2006/relationships/image" Target="../media/image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0.xml"/><Relationship Id="rId3" Type="http://schemas.openxmlformats.org/officeDocument/2006/relationships/image" Target="../media/image68.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1.xml"/><Relationship Id="rId3" Type="http://schemas.openxmlformats.org/officeDocument/2006/relationships/hyperlink" Target="https://www.go-fair.org/fair-principles/" TargetMode="External"/><Relationship Id="rId4" Type="http://schemas.openxmlformats.org/officeDocument/2006/relationships/image" Target="../media/image5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2.xml"/><Relationship Id="rId3" Type="http://schemas.openxmlformats.org/officeDocument/2006/relationships/image" Target="../media/image65.png"/><Relationship Id="rId4" Type="http://schemas.openxmlformats.org/officeDocument/2006/relationships/image" Target="../media/image78.png"/><Relationship Id="rId5" Type="http://schemas.openxmlformats.org/officeDocument/2006/relationships/image" Target="../media/image84.png"/><Relationship Id="rId6" Type="http://schemas.openxmlformats.org/officeDocument/2006/relationships/image" Target="../media/image76.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76.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4.xml"/><Relationship Id="rId3" Type="http://schemas.openxmlformats.org/officeDocument/2006/relationships/image" Target="../media/image80.png"/><Relationship Id="rId4" Type="http://schemas.openxmlformats.org/officeDocument/2006/relationships/image" Target="../media/image75.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5.xml"/><Relationship Id="rId3" Type="http://schemas.openxmlformats.org/officeDocument/2006/relationships/image" Target="../media/image90.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6.xml"/><Relationship Id="rId3" Type="http://schemas.openxmlformats.org/officeDocument/2006/relationships/image" Target="../media/image83.png"/><Relationship Id="rId4" Type="http://schemas.openxmlformats.org/officeDocument/2006/relationships/image" Target="../media/image86.png"/><Relationship Id="rId5" Type="http://schemas.openxmlformats.org/officeDocument/2006/relationships/image" Target="../media/image74.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7.xml"/><Relationship Id="rId3" Type="http://schemas.openxmlformats.org/officeDocument/2006/relationships/image" Target="../media/image87.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8.xml"/><Relationship Id="rId3" Type="http://schemas.openxmlformats.org/officeDocument/2006/relationships/hyperlink" Target="https://www.gbif.org/" TargetMode="External"/><Relationship Id="rId4" Type="http://schemas.openxmlformats.org/officeDocument/2006/relationships/hyperlink" Target="https://www.gbif.org/user/profile" TargetMode="External"/><Relationship Id="rId9" Type="http://schemas.openxmlformats.org/officeDocument/2006/relationships/hyperlink" Target="https://www.youtube.com/watch?v=qN4WSbpW8-w" TargetMode="External"/><Relationship Id="rId5" Type="http://schemas.openxmlformats.org/officeDocument/2006/relationships/hyperlink" Target="https://www.gbif.org/training" TargetMode="External"/><Relationship Id="rId6" Type="http://schemas.openxmlformats.org/officeDocument/2006/relationships/hyperlink" Target="https://earthengine.google.com/" TargetMode="External"/><Relationship Id="rId7" Type="http://schemas.openxmlformats.org/officeDocument/2006/relationships/hyperlink" Target="https://www.youtube.com/watch?v=S0AzoP40cDI" TargetMode="External"/><Relationship Id="rId8" Type="http://schemas.openxmlformats.org/officeDocument/2006/relationships/hyperlink" Target="https://colab.google/" TargetMode="External"/></Relationships>
</file>

<file path=ppt/slides/_rels/slide49.xml.rels><?xml version="1.0" encoding="UTF-8" standalone="yes"?><Relationships xmlns="http://schemas.openxmlformats.org/package/2006/relationships"><Relationship Id="rId11" Type="http://schemas.openxmlformats.org/officeDocument/2006/relationships/image" Target="../media/image3.png"/><Relationship Id="rId10" Type="http://schemas.openxmlformats.org/officeDocument/2006/relationships/image" Target="../media/image32.png"/><Relationship Id="rId1" Type="http://schemas.openxmlformats.org/officeDocument/2006/relationships/slideLayout" Target="../slideLayouts/slideLayout19.xml"/><Relationship Id="rId2" Type="http://schemas.openxmlformats.org/officeDocument/2006/relationships/notesSlide" Target="../notesSlides/notesSlide49.xml"/><Relationship Id="rId3" Type="http://schemas.openxmlformats.org/officeDocument/2006/relationships/image" Target="../media/image92.jpg"/><Relationship Id="rId4" Type="http://schemas.openxmlformats.org/officeDocument/2006/relationships/image" Target="../media/image94.png"/><Relationship Id="rId9" Type="http://schemas.openxmlformats.org/officeDocument/2006/relationships/image" Target="../media/image11.png"/><Relationship Id="rId5" Type="http://schemas.openxmlformats.org/officeDocument/2006/relationships/image" Target="../media/image77.png"/><Relationship Id="rId6" Type="http://schemas.openxmlformats.org/officeDocument/2006/relationships/image" Target="../media/image93.png"/><Relationship Id="rId7" Type="http://schemas.openxmlformats.org/officeDocument/2006/relationships/image" Target="../media/image95.png"/><Relationship Id="rId8"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 Id="rId3" Type="http://schemas.openxmlformats.org/officeDocument/2006/relationships/image" Target="../media/image3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 Id="rId3" Type="http://schemas.openxmlformats.org/officeDocument/2006/relationships/image" Target="../media/image6.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 Id="rId3" Type="http://schemas.openxmlformats.org/officeDocument/2006/relationships/image" Target="../media/image18.png"/><Relationship Id="rId4" Type="http://schemas.openxmlformats.org/officeDocument/2006/relationships/image" Target="../media/image5.png"/><Relationship Id="rId5" Type="http://schemas.openxmlformats.org/officeDocument/2006/relationships/image" Target="../media/image3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23"/>
          <p:cNvSpPr txBox="1"/>
          <p:nvPr/>
        </p:nvSpPr>
        <p:spPr>
          <a:xfrm>
            <a:off x="2130696" y="3515955"/>
            <a:ext cx="4562700" cy="3849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0"/>
              </a:spcBef>
              <a:spcAft>
                <a:spcPts val="0"/>
              </a:spcAft>
              <a:buClr>
                <a:srgbClr val="548135"/>
              </a:buClr>
              <a:buSzPts val="1400"/>
              <a:buFont typeface="Calibri"/>
              <a:buNone/>
            </a:pPr>
            <a:r>
              <a:rPr b="1" lang="en-GB" sz="1600">
                <a:solidFill>
                  <a:srgbClr val="47A52A"/>
                </a:solidFill>
                <a:latin typeface="Montserrat"/>
                <a:ea typeface="Montserrat"/>
                <a:cs typeface="Montserrat"/>
                <a:sym typeface="Montserrat"/>
              </a:rPr>
              <a:t>Maarten Trekels &amp; Sandra MacFadyen</a:t>
            </a:r>
            <a:endParaRPr b="0" i="0" sz="1600" u="none" cap="none" strike="noStrike">
              <a:solidFill>
                <a:srgbClr val="47A52A"/>
              </a:solidFill>
              <a:latin typeface="Montserrat"/>
              <a:ea typeface="Montserrat"/>
              <a:cs typeface="Montserrat"/>
              <a:sym typeface="Montserrat"/>
            </a:endParaRPr>
          </a:p>
        </p:txBody>
      </p:sp>
      <p:sp>
        <p:nvSpPr>
          <p:cNvPr id="103" name="Google Shape;103;p23"/>
          <p:cNvSpPr txBox="1"/>
          <p:nvPr/>
        </p:nvSpPr>
        <p:spPr>
          <a:xfrm>
            <a:off x="2130696" y="1801648"/>
            <a:ext cx="6545700" cy="13977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0"/>
              </a:spcBef>
              <a:spcAft>
                <a:spcPts val="0"/>
              </a:spcAft>
              <a:buClr>
                <a:schemeClr val="dk1"/>
              </a:buClr>
              <a:buSzPts val="1800"/>
              <a:buFont typeface="Calibri"/>
              <a:buNone/>
            </a:pPr>
            <a:r>
              <a:rPr b="1" lang="en-GB" sz="2600">
                <a:solidFill>
                  <a:srgbClr val="005859"/>
                </a:solidFill>
                <a:latin typeface="Montserrat"/>
                <a:ea typeface="Montserrat"/>
                <a:cs typeface="Montserrat"/>
                <a:sym typeface="Montserrat"/>
              </a:rPr>
              <a:t>Empowering Biodiversity Monitoring through Data Cubes</a:t>
            </a:r>
            <a:endParaRPr/>
          </a:p>
          <a:p>
            <a:pPr indent="0" lvl="0" marL="0" marR="0" rtl="0" algn="l">
              <a:lnSpc>
                <a:spcPct val="115000"/>
              </a:lnSpc>
              <a:spcBef>
                <a:spcPts val="0"/>
              </a:spcBef>
              <a:spcAft>
                <a:spcPts val="0"/>
              </a:spcAft>
              <a:buClr>
                <a:schemeClr val="dk1"/>
              </a:buClr>
              <a:buSzPts val="1800"/>
              <a:buFont typeface="Calibri"/>
              <a:buNone/>
            </a:pPr>
            <a:r>
              <a:rPr lang="en-GB" sz="2200">
                <a:solidFill>
                  <a:srgbClr val="005859"/>
                </a:solidFill>
                <a:latin typeface="Montserrat"/>
                <a:ea typeface="Montserrat"/>
                <a:cs typeface="Montserrat"/>
                <a:sym typeface="Montserrat"/>
              </a:rPr>
              <a:t>Techniques &amp; </a:t>
            </a:r>
            <a:r>
              <a:rPr lang="en-GB" sz="2200">
                <a:solidFill>
                  <a:srgbClr val="005859"/>
                </a:solidFill>
                <a:latin typeface="Montserrat"/>
                <a:ea typeface="Montserrat"/>
                <a:cs typeface="Montserrat"/>
                <a:sym typeface="Montserrat"/>
              </a:rPr>
              <a:t>Applications for Open Science</a:t>
            </a:r>
            <a:endParaRPr b="1" i="0" sz="2200" u="none" cap="none" strike="noStrike">
              <a:solidFill>
                <a:srgbClr val="005859"/>
              </a:solidFill>
              <a:latin typeface="Montserrat"/>
              <a:ea typeface="Montserrat"/>
              <a:cs typeface="Montserrat"/>
              <a:sym typeface="Montserrat"/>
            </a:endParaRPr>
          </a:p>
        </p:txBody>
      </p:sp>
      <p:sp>
        <p:nvSpPr>
          <p:cNvPr id="104" name="Google Shape;104;p23"/>
          <p:cNvSpPr txBox="1"/>
          <p:nvPr/>
        </p:nvSpPr>
        <p:spPr>
          <a:xfrm>
            <a:off x="7568097" y="4538163"/>
            <a:ext cx="1575900" cy="438600"/>
          </a:xfrm>
          <a:prstGeom prst="rect">
            <a:avLst/>
          </a:prstGeom>
          <a:noFill/>
          <a:ln>
            <a:noFill/>
          </a:ln>
        </p:spPr>
        <p:txBody>
          <a:bodyPr anchorCtr="0" anchor="t" bIns="34275" lIns="68575" spcFirstLastPara="1" rIns="68575" wrap="square" tIns="34275">
            <a:spAutoFit/>
          </a:bodyPr>
          <a:lstStyle/>
          <a:p>
            <a:pPr indent="0" lvl="0" marL="0" marR="0" rtl="0" algn="r">
              <a:lnSpc>
                <a:spcPct val="100000"/>
              </a:lnSpc>
              <a:spcBef>
                <a:spcPts val="0"/>
              </a:spcBef>
              <a:spcAft>
                <a:spcPts val="0"/>
              </a:spcAft>
              <a:buClr>
                <a:srgbClr val="448070"/>
              </a:buClr>
              <a:buSzPts val="800"/>
              <a:buFont typeface="Arial"/>
              <a:buNone/>
            </a:pPr>
            <a:r>
              <a:rPr b="1" i="0" lang="en-GB" sz="800" u="none" cap="none" strike="noStrike">
                <a:solidFill>
                  <a:srgbClr val="448070"/>
                </a:solidFill>
                <a:latin typeface="Arial"/>
                <a:ea typeface="Arial"/>
                <a:cs typeface="Arial"/>
                <a:sym typeface="Arial"/>
              </a:rPr>
              <a:t> </a:t>
            </a:r>
            <a:r>
              <a:rPr b="1" lang="en-GB" sz="800">
                <a:solidFill>
                  <a:srgbClr val="005859"/>
                </a:solidFill>
              </a:rPr>
              <a:t>2, 9, 16, 23 Oct 2024</a:t>
            </a:r>
            <a:endParaRPr b="1" sz="800">
              <a:solidFill>
                <a:srgbClr val="005859"/>
              </a:solidFill>
            </a:endParaRPr>
          </a:p>
          <a:p>
            <a:pPr indent="0" lvl="0" marL="0" marR="0" rtl="0" algn="r">
              <a:lnSpc>
                <a:spcPct val="100000"/>
              </a:lnSpc>
              <a:spcBef>
                <a:spcPts val="0"/>
              </a:spcBef>
              <a:spcAft>
                <a:spcPts val="0"/>
              </a:spcAft>
              <a:buClr>
                <a:srgbClr val="448070"/>
              </a:buClr>
              <a:buSzPts val="800"/>
              <a:buFont typeface="Arial"/>
              <a:buNone/>
            </a:pPr>
            <a:r>
              <a:rPr lang="en-GB" sz="800">
                <a:solidFill>
                  <a:srgbClr val="005859"/>
                </a:solidFill>
              </a:rPr>
              <a:t>Online</a:t>
            </a:r>
            <a:endParaRPr b="0" i="0" sz="800" u="none" cap="none" strike="noStrike">
              <a:solidFill>
                <a:srgbClr val="005859"/>
              </a:solidFill>
              <a:latin typeface="Arial"/>
              <a:ea typeface="Arial"/>
              <a:cs typeface="Arial"/>
              <a:sym typeface="Arial"/>
            </a:endParaRPr>
          </a:p>
          <a:p>
            <a:pPr indent="0" lvl="0" marL="0" rtl="0" algn="r">
              <a:spcBef>
                <a:spcPts val="0"/>
              </a:spcBef>
              <a:spcAft>
                <a:spcPts val="0"/>
              </a:spcAft>
              <a:buClr>
                <a:srgbClr val="448070"/>
              </a:buClr>
              <a:buSzPts val="800"/>
              <a:buFont typeface="Arial"/>
              <a:buNone/>
            </a:pPr>
            <a:r>
              <a:rPr b="1" lang="en-GB" sz="800">
                <a:solidFill>
                  <a:srgbClr val="005859"/>
                </a:solidFill>
              </a:rPr>
              <a:t>NITheCS mini-school</a:t>
            </a:r>
            <a:endParaRPr sz="800">
              <a:solidFill>
                <a:srgbClr val="005859"/>
              </a:solidFill>
            </a:endParaRPr>
          </a:p>
        </p:txBody>
      </p:sp>
      <p:pic>
        <p:nvPicPr>
          <p:cNvPr id="105" name="Google Shape;105;p23"/>
          <p:cNvPicPr preferRelativeResize="0"/>
          <p:nvPr/>
        </p:nvPicPr>
        <p:blipFill rotWithShape="1">
          <a:blip r:embed="rId3">
            <a:alphaModFix/>
          </a:blip>
          <a:srcRect b="0" l="0" r="0" t="0"/>
          <a:stretch/>
        </p:blipFill>
        <p:spPr>
          <a:xfrm>
            <a:off x="-7750" y="-21800"/>
            <a:ext cx="1712563" cy="5165764"/>
          </a:xfrm>
          <a:prstGeom prst="rect">
            <a:avLst/>
          </a:prstGeom>
          <a:noFill/>
          <a:ln>
            <a:noFill/>
          </a:ln>
        </p:spPr>
      </p:pic>
      <p:pic>
        <p:nvPicPr>
          <p:cNvPr id="106" name="Google Shape;106;p23"/>
          <p:cNvPicPr preferRelativeResize="0"/>
          <p:nvPr/>
        </p:nvPicPr>
        <p:blipFill>
          <a:blip r:embed="rId4">
            <a:alphaModFix/>
          </a:blip>
          <a:stretch>
            <a:fillRect/>
          </a:stretch>
        </p:blipFill>
        <p:spPr>
          <a:xfrm>
            <a:off x="6441175" y="4319950"/>
            <a:ext cx="1576028" cy="808025"/>
          </a:xfrm>
          <a:prstGeom prst="rect">
            <a:avLst/>
          </a:prstGeom>
          <a:noFill/>
          <a:ln>
            <a:noFill/>
          </a:ln>
        </p:spPr>
      </p:pic>
      <p:pic>
        <p:nvPicPr>
          <p:cNvPr id="107" name="Google Shape;107;p23"/>
          <p:cNvPicPr preferRelativeResize="0"/>
          <p:nvPr/>
        </p:nvPicPr>
        <p:blipFill>
          <a:blip r:embed="rId5">
            <a:alphaModFix/>
          </a:blip>
          <a:stretch>
            <a:fillRect/>
          </a:stretch>
        </p:blipFill>
        <p:spPr>
          <a:xfrm>
            <a:off x="4834149" y="4251804"/>
            <a:ext cx="1712573" cy="878021"/>
          </a:xfrm>
          <a:prstGeom prst="rect">
            <a:avLst/>
          </a:prstGeom>
          <a:noFill/>
          <a:ln>
            <a:noFill/>
          </a:ln>
        </p:spPr>
      </p:pic>
      <p:pic>
        <p:nvPicPr>
          <p:cNvPr id="108" name="Google Shape;108;p23"/>
          <p:cNvPicPr preferRelativeResize="0"/>
          <p:nvPr/>
        </p:nvPicPr>
        <p:blipFill>
          <a:blip r:embed="rId6">
            <a:alphaModFix/>
          </a:blip>
          <a:stretch>
            <a:fillRect/>
          </a:stretch>
        </p:blipFill>
        <p:spPr>
          <a:xfrm>
            <a:off x="3487176" y="4335476"/>
            <a:ext cx="1381350" cy="713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32"/>
          <p:cNvSpPr txBox="1"/>
          <p:nvPr/>
        </p:nvSpPr>
        <p:spPr>
          <a:xfrm>
            <a:off x="243975" y="175647"/>
            <a:ext cx="7886700" cy="483900"/>
          </a:xfrm>
          <a:prstGeom prst="rect">
            <a:avLst/>
          </a:prstGeom>
          <a:noFill/>
          <a:ln>
            <a:noFill/>
          </a:ln>
        </p:spPr>
        <p:txBody>
          <a:bodyPr anchorCtr="0" anchor="ctr" bIns="34275" lIns="68575" spcFirstLastPara="1" rIns="68575" wrap="square" tIns="34275">
            <a:normAutofit/>
          </a:bodyPr>
          <a:lstStyle/>
          <a:p>
            <a:pPr indent="0" lvl="0" marL="0" marR="0" rtl="0" algn="l">
              <a:lnSpc>
                <a:spcPct val="90000"/>
              </a:lnSpc>
              <a:spcBef>
                <a:spcPts val="0"/>
              </a:spcBef>
              <a:spcAft>
                <a:spcPts val="0"/>
              </a:spcAft>
              <a:buClr>
                <a:srgbClr val="000000"/>
              </a:buClr>
              <a:buSzPts val="1800"/>
              <a:buFont typeface="Arial"/>
              <a:buNone/>
            </a:pPr>
            <a:r>
              <a:rPr b="1" lang="en-GB" sz="1800">
                <a:solidFill>
                  <a:srgbClr val="005859"/>
                </a:solidFill>
                <a:latin typeface="Montserrat"/>
                <a:ea typeface="Montserrat"/>
                <a:cs typeface="Montserrat"/>
                <a:sym typeface="Montserrat"/>
              </a:rPr>
              <a:t>Biodiversity</a:t>
            </a:r>
            <a:endParaRPr b="1" i="0" sz="1800" u="none" cap="none" strike="noStrike">
              <a:solidFill>
                <a:srgbClr val="005859"/>
              </a:solidFill>
              <a:latin typeface="Montserrat"/>
              <a:ea typeface="Montserrat"/>
              <a:cs typeface="Montserrat"/>
              <a:sym typeface="Montserrat"/>
            </a:endParaRPr>
          </a:p>
        </p:txBody>
      </p:sp>
      <p:sp>
        <p:nvSpPr>
          <p:cNvPr id="266" name="Google Shape;266;p32"/>
          <p:cNvSpPr/>
          <p:nvPr/>
        </p:nvSpPr>
        <p:spPr>
          <a:xfrm>
            <a:off x="0" y="954143"/>
            <a:ext cx="9144000" cy="444900"/>
          </a:xfrm>
          <a:prstGeom prst="homePlate">
            <a:avLst>
              <a:gd fmla="val 0" name="adj"/>
            </a:avLst>
          </a:prstGeom>
          <a:solidFill>
            <a:srgbClr val="6CDDB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267" name="Google Shape;267;p32"/>
          <p:cNvSpPr txBox="1"/>
          <p:nvPr/>
        </p:nvSpPr>
        <p:spPr>
          <a:xfrm>
            <a:off x="198692" y="1024002"/>
            <a:ext cx="90798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lang="en-GB">
                <a:solidFill>
                  <a:srgbClr val="EFF8F5"/>
                </a:solidFill>
                <a:latin typeface="Montserrat"/>
                <a:ea typeface="Montserrat"/>
                <a:cs typeface="Montserrat"/>
                <a:sym typeface="Montserrat"/>
              </a:rPr>
              <a:t>Different Measures of Biodiversity</a:t>
            </a:r>
            <a:endParaRPr b="0" i="0" sz="1400" u="none" cap="none" strike="noStrike">
              <a:solidFill>
                <a:srgbClr val="000000"/>
              </a:solidFill>
              <a:latin typeface="Arial"/>
              <a:ea typeface="Arial"/>
              <a:cs typeface="Arial"/>
              <a:sym typeface="Arial"/>
            </a:endParaRPr>
          </a:p>
        </p:txBody>
      </p:sp>
      <p:sp>
        <p:nvSpPr>
          <p:cNvPr id="268" name="Google Shape;268;p32"/>
          <p:cNvSpPr txBox="1"/>
          <p:nvPr/>
        </p:nvSpPr>
        <p:spPr>
          <a:xfrm>
            <a:off x="243975" y="618300"/>
            <a:ext cx="5145300" cy="307800"/>
          </a:xfrm>
          <a:prstGeom prst="rect">
            <a:avLst/>
          </a:prstGeom>
          <a:noFill/>
          <a:ln>
            <a:noFill/>
          </a:ln>
        </p:spPr>
        <p:txBody>
          <a:bodyPr anchorCtr="0" anchor="t" bIns="34275" lIns="68575" spcFirstLastPara="1" rIns="68575" wrap="square" tIns="34275">
            <a:normAutofit fontScale="92500"/>
          </a:bodyPr>
          <a:lstStyle/>
          <a:p>
            <a:pPr indent="0" lvl="0" marL="0" marR="0" rtl="0" algn="l">
              <a:lnSpc>
                <a:spcPct val="90000"/>
              </a:lnSpc>
              <a:spcBef>
                <a:spcPts val="800"/>
              </a:spcBef>
              <a:spcAft>
                <a:spcPts val="0"/>
              </a:spcAft>
              <a:buClr>
                <a:srgbClr val="000000"/>
              </a:buClr>
              <a:buSzPct val="100000"/>
              <a:buFont typeface="Arial"/>
              <a:buNone/>
            </a:pPr>
            <a:r>
              <a:rPr b="1" lang="en-GB" sz="1200">
                <a:solidFill>
                  <a:srgbClr val="47A52A"/>
                </a:solidFill>
                <a:latin typeface="Montserrat"/>
                <a:ea typeface="Montserrat"/>
                <a:cs typeface="Montserrat"/>
                <a:sym typeface="Montserrat"/>
              </a:rPr>
              <a:t>Biodiversity is the variety of all living things and their interactions</a:t>
            </a:r>
            <a:endParaRPr b="0" i="0" sz="1200" u="none" cap="none" strike="noStrike">
              <a:solidFill>
                <a:srgbClr val="47A52A"/>
              </a:solidFill>
              <a:latin typeface="Montserrat"/>
              <a:ea typeface="Montserrat"/>
              <a:cs typeface="Montserrat"/>
              <a:sym typeface="Montserrat"/>
            </a:endParaRPr>
          </a:p>
        </p:txBody>
      </p:sp>
      <p:sp>
        <p:nvSpPr>
          <p:cNvPr id="269" name="Google Shape;269;p32"/>
          <p:cNvSpPr txBox="1"/>
          <p:nvPr/>
        </p:nvSpPr>
        <p:spPr>
          <a:xfrm>
            <a:off x="157500" y="1543100"/>
            <a:ext cx="4469700" cy="782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000"/>
              </a:spcBef>
              <a:spcAft>
                <a:spcPts val="0"/>
              </a:spcAft>
              <a:buNone/>
            </a:pPr>
            <a:r>
              <a:rPr b="1" lang="en-GB" sz="1750">
                <a:solidFill>
                  <a:srgbClr val="0D0D0D"/>
                </a:solidFill>
                <a:highlight>
                  <a:srgbClr val="FFFFFF"/>
                </a:highlight>
              </a:rPr>
              <a:t>Alpha Diversity</a:t>
            </a:r>
            <a:r>
              <a:rPr lang="en-GB" sz="1750">
                <a:solidFill>
                  <a:srgbClr val="0D0D0D"/>
                </a:solidFill>
                <a:highlight>
                  <a:srgbClr val="FFFFFF"/>
                </a:highlight>
              </a:rPr>
              <a:t>: Variety of species within a single site/ecosystem</a:t>
            </a:r>
            <a:endParaRPr b="1" sz="1750">
              <a:solidFill>
                <a:schemeClr val="dk1"/>
              </a:solidFill>
            </a:endParaRPr>
          </a:p>
        </p:txBody>
      </p:sp>
      <p:sp>
        <p:nvSpPr>
          <p:cNvPr id="270" name="Google Shape;270;p32"/>
          <p:cNvSpPr txBox="1"/>
          <p:nvPr/>
        </p:nvSpPr>
        <p:spPr>
          <a:xfrm>
            <a:off x="157500" y="3934000"/>
            <a:ext cx="4469700" cy="782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000"/>
              </a:spcBef>
              <a:spcAft>
                <a:spcPts val="0"/>
              </a:spcAft>
              <a:buNone/>
            </a:pPr>
            <a:r>
              <a:rPr b="1" lang="en-GB" sz="1750">
                <a:solidFill>
                  <a:srgbClr val="0D0D0D"/>
                </a:solidFill>
                <a:highlight>
                  <a:srgbClr val="FFFFFF"/>
                </a:highlight>
              </a:rPr>
              <a:t>Zeta Diversity</a:t>
            </a:r>
            <a:r>
              <a:rPr lang="en-GB" sz="1750">
                <a:solidFill>
                  <a:srgbClr val="0D0D0D"/>
                </a:solidFill>
                <a:highlight>
                  <a:srgbClr val="FFFFFF"/>
                </a:highlight>
              </a:rPr>
              <a:t>: </a:t>
            </a:r>
            <a:r>
              <a:rPr lang="en-GB" sz="1750">
                <a:solidFill>
                  <a:srgbClr val="0D0D0D"/>
                </a:solidFill>
              </a:rPr>
              <a:t>Number of species shared by any number of sites</a:t>
            </a:r>
            <a:r>
              <a:rPr lang="en-GB" sz="1750">
                <a:solidFill>
                  <a:srgbClr val="0D0D0D"/>
                </a:solidFill>
                <a:highlight>
                  <a:srgbClr val="FFFFFF"/>
                </a:highlight>
              </a:rPr>
              <a:t> /ecosystems</a:t>
            </a:r>
            <a:endParaRPr b="1" sz="1750">
              <a:solidFill>
                <a:schemeClr val="dk1"/>
              </a:solidFill>
            </a:endParaRPr>
          </a:p>
        </p:txBody>
      </p:sp>
      <p:sp>
        <p:nvSpPr>
          <p:cNvPr id="271" name="Google Shape;271;p32"/>
          <p:cNvSpPr txBox="1"/>
          <p:nvPr/>
        </p:nvSpPr>
        <p:spPr>
          <a:xfrm>
            <a:off x="157500" y="2333167"/>
            <a:ext cx="4469700" cy="782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000"/>
              </a:spcBef>
              <a:spcAft>
                <a:spcPts val="0"/>
              </a:spcAft>
              <a:buNone/>
            </a:pPr>
            <a:r>
              <a:rPr b="1" lang="en-GB" sz="1750">
                <a:solidFill>
                  <a:srgbClr val="0D0D0D"/>
                </a:solidFill>
                <a:highlight>
                  <a:srgbClr val="FFFFFF"/>
                </a:highlight>
              </a:rPr>
              <a:t>Gamma Diversity</a:t>
            </a:r>
            <a:r>
              <a:rPr lang="en-GB" sz="1750">
                <a:solidFill>
                  <a:srgbClr val="0D0D0D"/>
                </a:solidFill>
                <a:highlight>
                  <a:srgbClr val="FFFFFF"/>
                </a:highlight>
              </a:rPr>
              <a:t>: Total species variety across all sites/ecosystems in a landscape</a:t>
            </a:r>
            <a:endParaRPr b="1" sz="1750">
              <a:solidFill>
                <a:schemeClr val="dk1"/>
              </a:solidFill>
            </a:endParaRPr>
          </a:p>
        </p:txBody>
      </p:sp>
      <p:sp>
        <p:nvSpPr>
          <p:cNvPr id="272" name="Google Shape;272;p32"/>
          <p:cNvSpPr txBox="1"/>
          <p:nvPr/>
        </p:nvSpPr>
        <p:spPr>
          <a:xfrm>
            <a:off x="157500" y="3123233"/>
            <a:ext cx="4469700" cy="802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000"/>
              </a:spcBef>
              <a:spcAft>
                <a:spcPts val="0"/>
              </a:spcAft>
              <a:buNone/>
            </a:pPr>
            <a:r>
              <a:rPr b="1" lang="en-GB" sz="1750">
                <a:solidFill>
                  <a:srgbClr val="0D0D0D"/>
                </a:solidFill>
                <a:highlight>
                  <a:srgbClr val="FFFFFF"/>
                </a:highlight>
              </a:rPr>
              <a:t>Beta Diversity</a:t>
            </a:r>
            <a:r>
              <a:rPr lang="en-GB" sz="1750">
                <a:solidFill>
                  <a:srgbClr val="0D0D0D"/>
                </a:solidFill>
                <a:highlight>
                  <a:srgbClr val="FFFFFF"/>
                </a:highlight>
              </a:rPr>
              <a:t>: Difference in species composition between two sites/ecosystems</a:t>
            </a:r>
            <a:endParaRPr b="1" sz="1750">
              <a:solidFill>
                <a:schemeClr val="dk1"/>
              </a:solidFill>
            </a:endParaRPr>
          </a:p>
        </p:txBody>
      </p:sp>
      <p:sp>
        <p:nvSpPr>
          <p:cNvPr id="273" name="Google Shape;273;p32"/>
          <p:cNvSpPr/>
          <p:nvPr/>
        </p:nvSpPr>
        <p:spPr>
          <a:xfrm>
            <a:off x="4635611" y="1331801"/>
            <a:ext cx="4508400" cy="3264000"/>
          </a:xfrm>
          <a:prstGeom prst="rect">
            <a:avLst/>
          </a:prstGeom>
          <a:no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rgbClr val="FFFFFF"/>
              </a:solidFill>
              <a:latin typeface="Calibri"/>
              <a:ea typeface="Calibri"/>
              <a:cs typeface="Calibri"/>
              <a:sym typeface="Calibri"/>
            </a:endParaRPr>
          </a:p>
        </p:txBody>
      </p:sp>
      <p:pic>
        <p:nvPicPr>
          <p:cNvPr id="274" name="Google Shape;274;p32"/>
          <p:cNvPicPr preferRelativeResize="0"/>
          <p:nvPr/>
        </p:nvPicPr>
        <p:blipFill rotWithShape="1">
          <a:blip r:embed="rId3">
            <a:alphaModFix/>
          </a:blip>
          <a:srcRect b="0" l="0" r="0" t="0"/>
          <a:stretch/>
        </p:blipFill>
        <p:spPr>
          <a:xfrm>
            <a:off x="4809282" y="1538129"/>
            <a:ext cx="4261408" cy="2567309"/>
          </a:xfrm>
          <a:prstGeom prst="rect">
            <a:avLst/>
          </a:prstGeom>
          <a:noFill/>
          <a:ln>
            <a:noFill/>
          </a:ln>
        </p:spPr>
      </p:pic>
      <p:grpSp>
        <p:nvGrpSpPr>
          <p:cNvPr id="275" name="Google Shape;275;p32"/>
          <p:cNvGrpSpPr/>
          <p:nvPr/>
        </p:nvGrpSpPr>
        <p:grpSpPr>
          <a:xfrm>
            <a:off x="4986875" y="1833852"/>
            <a:ext cx="3777525" cy="2322607"/>
            <a:chOff x="6649167" y="2485633"/>
            <a:chExt cx="5036700" cy="3056867"/>
          </a:xfrm>
        </p:grpSpPr>
        <p:sp>
          <p:nvSpPr>
            <p:cNvPr id="276" name="Google Shape;276;p32"/>
            <p:cNvSpPr txBox="1"/>
            <p:nvPr/>
          </p:nvSpPr>
          <p:spPr>
            <a:xfrm>
              <a:off x="9026766" y="5167800"/>
              <a:ext cx="1375800" cy="37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GB" sz="1400">
                  <a:solidFill>
                    <a:srgbClr val="6AA84F"/>
                  </a:solidFill>
                  <a:latin typeface="Calibri"/>
                  <a:ea typeface="Calibri"/>
                  <a:cs typeface="Calibri"/>
                  <a:sym typeface="Calibri"/>
                </a:rPr>
                <a:t>GAMMA </a:t>
              </a:r>
              <a:r>
                <a:rPr b="1" lang="en-GB" sz="1400">
                  <a:solidFill>
                    <a:srgbClr val="6AA84F"/>
                  </a:solidFill>
                  <a:latin typeface="Arial"/>
                  <a:ea typeface="Arial"/>
                  <a:cs typeface="Arial"/>
                  <a:sym typeface="Arial"/>
                </a:rPr>
                <a:t>γ</a:t>
              </a:r>
              <a:endParaRPr b="1" sz="1400">
                <a:solidFill>
                  <a:srgbClr val="6AA84F"/>
                </a:solidFill>
                <a:latin typeface="Calibri"/>
                <a:ea typeface="Calibri"/>
                <a:cs typeface="Calibri"/>
                <a:sym typeface="Calibri"/>
              </a:endParaRPr>
            </a:p>
          </p:txBody>
        </p:sp>
        <p:sp>
          <p:nvSpPr>
            <p:cNvPr id="277" name="Google Shape;277;p32"/>
            <p:cNvSpPr/>
            <p:nvPr/>
          </p:nvSpPr>
          <p:spPr>
            <a:xfrm>
              <a:off x="6649167" y="2485633"/>
              <a:ext cx="5036700" cy="2505600"/>
            </a:xfrm>
            <a:prstGeom prst="rect">
              <a:avLst/>
            </a:prstGeom>
            <a:noFill/>
            <a:ln cap="flat" cmpd="sng" w="28575">
              <a:solidFill>
                <a:srgbClr val="00FF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rgbClr val="FFFFFF"/>
                </a:solidFill>
                <a:latin typeface="Calibri"/>
                <a:ea typeface="Calibri"/>
                <a:cs typeface="Calibri"/>
                <a:sym typeface="Calibri"/>
              </a:endParaRPr>
            </a:p>
          </p:txBody>
        </p:sp>
        <p:cxnSp>
          <p:nvCxnSpPr>
            <p:cNvPr id="278" name="Google Shape;278;p32"/>
            <p:cNvCxnSpPr>
              <a:stCxn id="279" idx="2"/>
              <a:endCxn id="280" idx="2"/>
            </p:cNvCxnSpPr>
            <p:nvPr/>
          </p:nvCxnSpPr>
          <p:spPr>
            <a:xfrm flipH="1" rot="-5400000">
              <a:off x="9206617" y="3816341"/>
              <a:ext cx="600" cy="2391300"/>
            </a:xfrm>
            <a:prstGeom prst="bentConnector3">
              <a:avLst>
                <a:gd fmla="val 91548214" name="adj1"/>
              </a:avLst>
            </a:prstGeom>
            <a:noFill/>
            <a:ln cap="flat" cmpd="sng" w="28575">
              <a:solidFill>
                <a:srgbClr val="00FF00"/>
              </a:solidFill>
              <a:prstDash val="solid"/>
              <a:miter lim="800000"/>
              <a:headEnd len="med" w="med" type="triangle"/>
              <a:tailEnd len="med" w="med" type="triangle"/>
            </a:ln>
          </p:spPr>
        </p:cxnSp>
      </p:grpSp>
      <p:grpSp>
        <p:nvGrpSpPr>
          <p:cNvPr id="281" name="Google Shape;281;p32"/>
          <p:cNvGrpSpPr/>
          <p:nvPr/>
        </p:nvGrpSpPr>
        <p:grpSpPr>
          <a:xfrm>
            <a:off x="6912836" y="1585550"/>
            <a:ext cx="919740" cy="1191962"/>
            <a:chOff x="9159240" y="2114067"/>
            <a:chExt cx="1226320" cy="1589283"/>
          </a:xfrm>
        </p:grpSpPr>
        <p:sp>
          <p:nvSpPr>
            <p:cNvPr id="282" name="Google Shape;282;p32"/>
            <p:cNvSpPr txBox="1"/>
            <p:nvPr/>
          </p:nvSpPr>
          <p:spPr>
            <a:xfrm>
              <a:off x="9190960" y="2114067"/>
              <a:ext cx="1194600" cy="379500"/>
            </a:xfrm>
            <a:prstGeom prst="rect">
              <a:avLst/>
            </a:prstGeom>
            <a:noFill/>
            <a:ln>
              <a:noFill/>
            </a:ln>
            <a:effectLst>
              <a:outerShdw blurRad="57150" rotWithShape="0" algn="bl" dir="5400000" dist="19050">
                <a:schemeClr val="lt1">
                  <a:alpha val="50000"/>
                </a:schemeClr>
              </a:outerShdw>
            </a:effectLst>
          </p:spPr>
          <p:txBody>
            <a:bodyPr anchorCtr="0" anchor="t" bIns="34275" lIns="68575" spcFirstLastPara="1" rIns="68575" wrap="square" tIns="34275">
              <a:spAutoFit/>
            </a:bodyPr>
            <a:lstStyle/>
            <a:p>
              <a:pPr indent="0" lvl="0" marL="0" marR="0" rtl="0" algn="l">
                <a:spcBef>
                  <a:spcPts val="0"/>
                </a:spcBef>
                <a:spcAft>
                  <a:spcPts val="0"/>
                </a:spcAft>
                <a:buNone/>
              </a:pPr>
              <a:r>
                <a:rPr b="1" i="0" lang="en-GB" sz="1400" u="none" cap="none" strike="noStrike">
                  <a:solidFill>
                    <a:srgbClr val="26292B"/>
                  </a:solidFill>
                  <a:latin typeface="Calibri"/>
                  <a:ea typeface="Calibri"/>
                  <a:cs typeface="Calibri"/>
                  <a:sym typeface="Calibri"/>
                </a:rPr>
                <a:t>ALPHA </a:t>
              </a:r>
              <a:r>
                <a:rPr b="1" i="0" lang="en-GB" sz="1400" u="none" cap="none" strike="noStrike">
                  <a:solidFill>
                    <a:srgbClr val="26292B"/>
                  </a:solidFill>
                  <a:latin typeface="Arial"/>
                  <a:ea typeface="Arial"/>
                  <a:cs typeface="Arial"/>
                  <a:sym typeface="Arial"/>
                </a:rPr>
                <a:t>α</a:t>
              </a:r>
              <a:endParaRPr b="1" sz="1400">
                <a:solidFill>
                  <a:srgbClr val="26292B"/>
                </a:solidFill>
                <a:latin typeface="Calibri"/>
                <a:ea typeface="Calibri"/>
                <a:cs typeface="Calibri"/>
                <a:sym typeface="Calibri"/>
              </a:endParaRPr>
            </a:p>
          </p:txBody>
        </p:sp>
        <p:sp>
          <p:nvSpPr>
            <p:cNvPr id="283" name="Google Shape;283;p32"/>
            <p:cNvSpPr/>
            <p:nvPr/>
          </p:nvSpPr>
          <p:spPr>
            <a:xfrm>
              <a:off x="9159240" y="2571750"/>
              <a:ext cx="1089600" cy="1131600"/>
            </a:xfrm>
            <a:prstGeom prst="rect">
              <a:avLst/>
            </a:prstGeom>
            <a:noFill/>
            <a:ln cap="flat" cmpd="sng" w="28575">
              <a:solidFill>
                <a:srgbClr val="280E18"/>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rgbClr val="FFFFFF"/>
                </a:solidFill>
                <a:latin typeface="Calibri"/>
                <a:ea typeface="Calibri"/>
                <a:cs typeface="Calibri"/>
                <a:sym typeface="Calibri"/>
              </a:endParaRPr>
            </a:p>
          </p:txBody>
        </p:sp>
      </p:grpSp>
      <p:sp>
        <p:nvSpPr>
          <p:cNvPr id="279" name="Google Shape;279;p32"/>
          <p:cNvSpPr/>
          <p:nvPr/>
        </p:nvSpPr>
        <p:spPr>
          <a:xfrm>
            <a:off x="5951450" y="3624150"/>
            <a:ext cx="114000" cy="12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80" name="Google Shape;280;p32"/>
          <p:cNvSpPr/>
          <p:nvPr/>
        </p:nvSpPr>
        <p:spPr>
          <a:xfrm>
            <a:off x="7744850" y="3624150"/>
            <a:ext cx="114000" cy="12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nvGrpSpPr>
          <p:cNvPr id="284" name="Google Shape;284;p32"/>
          <p:cNvGrpSpPr/>
          <p:nvPr/>
        </p:nvGrpSpPr>
        <p:grpSpPr>
          <a:xfrm>
            <a:off x="6862297" y="1888568"/>
            <a:ext cx="1852453" cy="1775757"/>
            <a:chOff x="6862297" y="1888568"/>
            <a:chExt cx="1852453" cy="1775757"/>
          </a:xfrm>
        </p:grpSpPr>
        <p:sp>
          <p:nvSpPr>
            <p:cNvPr id="285" name="Google Shape;285;p32"/>
            <p:cNvSpPr/>
            <p:nvPr/>
          </p:nvSpPr>
          <p:spPr>
            <a:xfrm>
              <a:off x="6862297" y="1888568"/>
              <a:ext cx="919800" cy="941100"/>
            </a:xfrm>
            <a:prstGeom prst="rect">
              <a:avLst/>
            </a:prstGeom>
            <a:noFill/>
            <a:ln cap="flat" cmpd="sng" w="28575">
              <a:solidFill>
                <a:srgbClr val="FF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rgbClr val="FFFFFF"/>
                </a:solidFill>
                <a:latin typeface="Calibri"/>
                <a:ea typeface="Calibri"/>
                <a:cs typeface="Calibri"/>
                <a:sym typeface="Calibri"/>
              </a:endParaRPr>
            </a:p>
          </p:txBody>
        </p:sp>
        <p:cxnSp>
          <p:nvCxnSpPr>
            <p:cNvPr id="286" name="Google Shape;286;p32"/>
            <p:cNvCxnSpPr>
              <a:stCxn id="285" idx="3"/>
              <a:endCxn id="287" idx="0"/>
            </p:cNvCxnSpPr>
            <p:nvPr/>
          </p:nvCxnSpPr>
          <p:spPr>
            <a:xfrm>
              <a:off x="7782097" y="2359118"/>
              <a:ext cx="504600" cy="418500"/>
            </a:xfrm>
            <a:prstGeom prst="bentConnector2">
              <a:avLst/>
            </a:prstGeom>
            <a:noFill/>
            <a:ln cap="flat" cmpd="sng" w="28575">
              <a:solidFill>
                <a:srgbClr val="FF0000"/>
              </a:solidFill>
              <a:prstDash val="solid"/>
              <a:miter lim="800000"/>
              <a:headEnd len="med" w="med" type="triangle"/>
              <a:tailEnd len="med" w="med" type="triangle"/>
            </a:ln>
          </p:spPr>
        </p:cxnSp>
        <p:sp>
          <p:nvSpPr>
            <p:cNvPr id="288" name="Google Shape;288;p32"/>
            <p:cNvSpPr txBox="1"/>
            <p:nvPr/>
          </p:nvSpPr>
          <p:spPr>
            <a:xfrm>
              <a:off x="7858850" y="2074450"/>
              <a:ext cx="693300" cy="284700"/>
            </a:xfrm>
            <a:prstGeom prst="rect">
              <a:avLst/>
            </a:prstGeom>
            <a:noFill/>
            <a:ln>
              <a:noFill/>
            </a:ln>
            <a:effectLst>
              <a:outerShdw blurRad="57150" rotWithShape="0" algn="bl" dir="5400000" dist="19050">
                <a:schemeClr val="lt1">
                  <a:alpha val="50000"/>
                </a:schemeClr>
              </a:outerShdw>
            </a:effectLst>
          </p:spPr>
          <p:txBody>
            <a:bodyPr anchorCtr="0" anchor="t" bIns="34275" lIns="68575" spcFirstLastPara="1" rIns="68575" wrap="square" tIns="34275">
              <a:spAutoFit/>
            </a:bodyPr>
            <a:lstStyle/>
            <a:p>
              <a:pPr indent="0" lvl="0" marL="0" marR="0" rtl="0" algn="l">
                <a:spcBef>
                  <a:spcPts val="0"/>
                </a:spcBef>
                <a:spcAft>
                  <a:spcPts val="0"/>
                </a:spcAft>
                <a:buNone/>
              </a:pPr>
              <a:r>
                <a:rPr b="1" lang="en-GB" sz="1400">
                  <a:solidFill>
                    <a:srgbClr val="CC0000"/>
                  </a:solidFill>
                  <a:latin typeface="Calibri"/>
                  <a:ea typeface="Calibri"/>
                  <a:cs typeface="Calibri"/>
                  <a:sym typeface="Calibri"/>
                </a:rPr>
                <a:t>BETA </a:t>
              </a:r>
              <a:r>
                <a:rPr b="1" lang="en-GB" sz="1400">
                  <a:solidFill>
                    <a:srgbClr val="CC0000"/>
                  </a:solidFill>
                  <a:latin typeface="Arial"/>
                  <a:ea typeface="Arial"/>
                  <a:cs typeface="Arial"/>
                  <a:sym typeface="Arial"/>
                </a:rPr>
                <a:t>β</a:t>
              </a:r>
              <a:endParaRPr b="1" sz="1400">
                <a:solidFill>
                  <a:srgbClr val="CC0000"/>
                </a:solidFill>
                <a:latin typeface="Calibri"/>
                <a:ea typeface="Calibri"/>
                <a:cs typeface="Calibri"/>
                <a:sym typeface="Calibri"/>
              </a:endParaRPr>
            </a:p>
          </p:txBody>
        </p:sp>
        <p:sp>
          <p:nvSpPr>
            <p:cNvPr id="287" name="Google Shape;287;p32"/>
            <p:cNvSpPr/>
            <p:nvPr/>
          </p:nvSpPr>
          <p:spPr>
            <a:xfrm>
              <a:off x="7858850" y="2777525"/>
              <a:ext cx="855900" cy="886800"/>
            </a:xfrm>
            <a:prstGeom prst="rect">
              <a:avLst/>
            </a:prstGeom>
            <a:noFill/>
            <a:ln cap="flat" cmpd="sng" w="28575">
              <a:solidFill>
                <a:srgbClr val="FF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rgbClr val="FFFFFF"/>
                </a:solidFill>
                <a:latin typeface="Calibri"/>
                <a:ea typeface="Calibri"/>
                <a:cs typeface="Calibri"/>
                <a:sym typeface="Calibri"/>
              </a:endParaRPr>
            </a:p>
          </p:txBody>
        </p:sp>
      </p:grpSp>
      <p:grpSp>
        <p:nvGrpSpPr>
          <p:cNvPr id="289" name="Google Shape;289;p32"/>
          <p:cNvGrpSpPr/>
          <p:nvPr/>
        </p:nvGrpSpPr>
        <p:grpSpPr>
          <a:xfrm>
            <a:off x="4946876" y="1563525"/>
            <a:ext cx="3846150" cy="2225541"/>
            <a:chOff x="6595835" y="2084700"/>
            <a:chExt cx="5128200" cy="2967388"/>
          </a:xfrm>
        </p:grpSpPr>
        <p:sp>
          <p:nvSpPr>
            <p:cNvPr id="290" name="Google Shape;290;p32"/>
            <p:cNvSpPr txBox="1"/>
            <p:nvPr/>
          </p:nvSpPr>
          <p:spPr>
            <a:xfrm>
              <a:off x="7675995" y="2084700"/>
              <a:ext cx="1054800" cy="379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GB" sz="1400">
                  <a:solidFill>
                    <a:srgbClr val="0000CC"/>
                  </a:solidFill>
                  <a:latin typeface="Calibri"/>
                  <a:ea typeface="Calibri"/>
                  <a:cs typeface="Calibri"/>
                  <a:sym typeface="Calibri"/>
                </a:rPr>
                <a:t>ZETA </a:t>
              </a:r>
              <a:r>
                <a:rPr b="1" lang="en-GB" sz="1400">
                  <a:solidFill>
                    <a:srgbClr val="0000CC"/>
                  </a:solidFill>
                  <a:latin typeface="Arial"/>
                  <a:ea typeface="Arial"/>
                  <a:cs typeface="Arial"/>
                  <a:sym typeface="Arial"/>
                </a:rPr>
                <a:t>ζ</a:t>
              </a:r>
              <a:endParaRPr b="1" sz="1400">
                <a:solidFill>
                  <a:srgbClr val="0000CC"/>
                </a:solidFill>
                <a:latin typeface="Calibri"/>
                <a:ea typeface="Calibri"/>
                <a:cs typeface="Calibri"/>
                <a:sym typeface="Calibri"/>
              </a:endParaRPr>
            </a:p>
          </p:txBody>
        </p:sp>
        <p:sp>
          <p:nvSpPr>
            <p:cNvPr id="291" name="Google Shape;291;p32"/>
            <p:cNvSpPr/>
            <p:nvPr/>
          </p:nvSpPr>
          <p:spPr>
            <a:xfrm>
              <a:off x="6595835" y="2424688"/>
              <a:ext cx="5128200" cy="2627400"/>
            </a:xfrm>
            <a:prstGeom prst="rect">
              <a:avLst/>
            </a:prstGeom>
            <a:noFill/>
            <a:ln cap="flat" cmpd="sng" w="28575">
              <a:solidFill>
                <a:srgbClr val="0000CC"/>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rgbClr val="FFFFFF"/>
                </a:solidFill>
                <a:latin typeface="Calibri"/>
                <a:ea typeface="Calibri"/>
                <a:cs typeface="Calibri"/>
                <a:sym typeface="Calibri"/>
              </a:endParaRPr>
            </a:p>
          </p:txBody>
        </p:sp>
        <p:cxnSp>
          <p:nvCxnSpPr>
            <p:cNvPr id="292" name="Google Shape;292;p32"/>
            <p:cNvCxnSpPr/>
            <p:nvPr/>
          </p:nvCxnSpPr>
          <p:spPr>
            <a:xfrm>
              <a:off x="7195274" y="3810165"/>
              <a:ext cx="767100" cy="595500"/>
            </a:xfrm>
            <a:prstGeom prst="bentConnector3">
              <a:avLst>
                <a:gd fmla="val 331" name="adj1"/>
              </a:avLst>
            </a:prstGeom>
            <a:noFill/>
            <a:ln cap="flat" cmpd="sng" w="28575">
              <a:solidFill>
                <a:srgbClr val="0000CC"/>
              </a:solidFill>
              <a:prstDash val="solid"/>
              <a:miter lim="800000"/>
              <a:headEnd len="med" w="med" type="triangle"/>
              <a:tailEnd len="med" w="med" type="triangle"/>
            </a:ln>
          </p:spPr>
        </p:cxnSp>
        <p:cxnSp>
          <p:nvCxnSpPr>
            <p:cNvPr id="293" name="Google Shape;293;p32"/>
            <p:cNvCxnSpPr/>
            <p:nvPr/>
          </p:nvCxnSpPr>
          <p:spPr>
            <a:xfrm flipH="1" rot="10800000">
              <a:off x="7749358" y="2999205"/>
              <a:ext cx="1467900" cy="301200"/>
            </a:xfrm>
            <a:prstGeom prst="bentConnector3">
              <a:avLst>
                <a:gd fmla="val 50000" name="adj1"/>
              </a:avLst>
            </a:prstGeom>
            <a:noFill/>
            <a:ln cap="flat" cmpd="sng" w="28575">
              <a:solidFill>
                <a:srgbClr val="0000CC"/>
              </a:solidFill>
              <a:prstDash val="solid"/>
              <a:miter lim="800000"/>
              <a:headEnd len="med" w="med" type="triangle"/>
              <a:tailEnd len="med" w="med" type="triangle"/>
            </a:ln>
          </p:spPr>
        </p:cxnSp>
        <p:cxnSp>
          <p:nvCxnSpPr>
            <p:cNvPr id="294" name="Google Shape;294;p32"/>
            <p:cNvCxnSpPr/>
            <p:nvPr/>
          </p:nvCxnSpPr>
          <p:spPr>
            <a:xfrm flipH="1" rot="10800000">
              <a:off x="9206915" y="3703350"/>
              <a:ext cx="555000" cy="437700"/>
            </a:xfrm>
            <a:prstGeom prst="bentConnector2">
              <a:avLst/>
            </a:prstGeom>
            <a:noFill/>
            <a:ln cap="flat" cmpd="sng" w="28575">
              <a:solidFill>
                <a:srgbClr val="0000CC"/>
              </a:solidFill>
              <a:prstDash val="solid"/>
              <a:miter lim="800000"/>
              <a:headEnd len="med" w="med" type="triangle"/>
              <a:tailEnd len="med" w="med" type="triangle"/>
            </a:ln>
          </p:spPr>
        </p:cxnSp>
        <p:cxnSp>
          <p:nvCxnSpPr>
            <p:cNvPr id="295" name="Google Shape;295;p32"/>
            <p:cNvCxnSpPr/>
            <p:nvPr/>
          </p:nvCxnSpPr>
          <p:spPr>
            <a:xfrm>
              <a:off x="6650444" y="3289935"/>
              <a:ext cx="4960800" cy="1000800"/>
            </a:xfrm>
            <a:prstGeom prst="bentConnector5">
              <a:avLst>
                <a:gd fmla="val -7373" name="adj1"/>
                <a:gd fmla="val 276810" name="adj2"/>
                <a:gd fmla="val 109401" name="adj3"/>
              </a:avLst>
            </a:prstGeom>
            <a:noFill/>
            <a:ln cap="flat" cmpd="sng" w="28575">
              <a:solidFill>
                <a:srgbClr val="0000CC"/>
              </a:solidFill>
              <a:prstDash val="solid"/>
              <a:miter lim="800000"/>
              <a:headEnd len="med" w="med" type="triangle"/>
              <a:tailEnd len="med" w="med" type="triangle"/>
            </a:ln>
          </p:spPr>
        </p:cxnSp>
        <p:cxnSp>
          <p:nvCxnSpPr>
            <p:cNvPr id="296" name="Google Shape;296;p32"/>
            <p:cNvCxnSpPr/>
            <p:nvPr/>
          </p:nvCxnSpPr>
          <p:spPr>
            <a:xfrm rot="-5400000">
              <a:off x="9721248" y="3626464"/>
              <a:ext cx="114900" cy="2575200"/>
            </a:xfrm>
            <a:prstGeom prst="bentConnector3">
              <a:avLst>
                <a:gd fmla="val -829265" name="adj1"/>
              </a:avLst>
            </a:prstGeom>
            <a:noFill/>
            <a:ln cap="flat" cmpd="sng" w="28575">
              <a:solidFill>
                <a:srgbClr val="0000CC"/>
              </a:solidFill>
              <a:prstDash val="solid"/>
              <a:miter lim="800000"/>
              <a:headEnd len="med" w="med" type="triangle"/>
              <a:tailEnd len="med" w="med" type="triangle"/>
            </a:ln>
          </p:spPr>
        </p:cxnSp>
        <p:cxnSp>
          <p:nvCxnSpPr>
            <p:cNvPr id="297" name="Google Shape;297;p32"/>
            <p:cNvCxnSpPr/>
            <p:nvPr/>
          </p:nvCxnSpPr>
          <p:spPr>
            <a:xfrm>
              <a:off x="10314080" y="2805228"/>
              <a:ext cx="1129800" cy="898200"/>
            </a:xfrm>
            <a:prstGeom prst="bentConnector3">
              <a:avLst>
                <a:gd fmla="val 99908" name="adj1"/>
              </a:avLst>
            </a:prstGeom>
            <a:noFill/>
            <a:ln cap="flat" cmpd="sng" w="28575">
              <a:solidFill>
                <a:srgbClr val="0000CC"/>
              </a:solidFill>
              <a:prstDash val="solid"/>
              <a:miter lim="800000"/>
              <a:headEnd len="med" w="med" type="triangle"/>
              <a:tailEnd len="med" w="med" type="triangle"/>
            </a:ln>
          </p:spPr>
        </p:cxn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9"/>
                                        </p:tgtEl>
                                        <p:attrNameLst>
                                          <p:attrName>style.visibility</p:attrName>
                                        </p:attrNameLst>
                                      </p:cBhvr>
                                      <p:to>
                                        <p:strVal val="visible"/>
                                      </p:to>
                                    </p:set>
                                  </p:childTnLst>
                                </p:cTn>
                              </p:par>
                            </p:childTnLst>
                          </p:cTn>
                        </p:par>
                        <p:par>
                          <p:cTn fill="hold">
                            <p:stCondLst>
                              <p:cond delay="0"/>
                            </p:stCondLst>
                            <p:childTnLst>
                              <p:par>
                                <p:cTn fill="hold" nodeType="afterEffect" presetClass="entr" presetID="1" presetSubtype="0">
                                  <p:stCondLst>
                                    <p:cond delay="0"/>
                                  </p:stCondLst>
                                  <p:childTnLst>
                                    <p:set>
                                      <p:cBhvr>
                                        <p:cTn dur="1" fill="hold">
                                          <p:stCondLst>
                                            <p:cond delay="0"/>
                                          </p:stCondLst>
                                        </p:cTn>
                                        <p:tgtEl>
                                          <p:spTgt spid="28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1"/>
                                        </p:tgtEl>
                                        <p:attrNameLst>
                                          <p:attrName>style.visibility</p:attrName>
                                        </p:attrNameLst>
                                      </p:cBhvr>
                                      <p:to>
                                        <p:strVal val="visible"/>
                                      </p:to>
                                    </p:set>
                                  </p:childTnLst>
                                </p:cTn>
                              </p:par>
                            </p:childTnLst>
                          </p:cTn>
                        </p:par>
                        <p:par>
                          <p:cTn fill="hold">
                            <p:stCondLst>
                              <p:cond delay="0"/>
                            </p:stCondLst>
                            <p:childTnLst>
                              <p:par>
                                <p:cTn fill="hold" nodeType="afterEffect" presetClass="entr" presetID="1" presetSubtype="0">
                                  <p:stCondLst>
                                    <p:cond delay="0"/>
                                  </p:stCondLst>
                                  <p:childTnLst>
                                    <p:set>
                                      <p:cBhvr>
                                        <p:cTn dur="1" fill="hold">
                                          <p:stCondLst>
                                            <p:cond delay="0"/>
                                          </p:stCondLst>
                                        </p:cTn>
                                        <p:tgtEl>
                                          <p:spTgt spid="27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2"/>
                                        </p:tgtEl>
                                        <p:attrNameLst>
                                          <p:attrName>style.visibility</p:attrName>
                                        </p:attrNameLst>
                                      </p:cBhvr>
                                      <p:to>
                                        <p:strVal val="visible"/>
                                      </p:to>
                                    </p:set>
                                  </p:childTnLst>
                                </p:cTn>
                              </p:par>
                            </p:childTnLst>
                          </p:cTn>
                        </p:par>
                        <p:par>
                          <p:cTn fill="hold">
                            <p:stCondLst>
                              <p:cond delay="0"/>
                            </p:stCondLst>
                            <p:childTnLst>
                              <p:par>
                                <p:cTn fill="hold" nodeType="afterEffect" presetClass="entr" presetID="1" presetSubtype="0">
                                  <p:stCondLst>
                                    <p:cond delay="0"/>
                                  </p:stCondLst>
                                  <p:childTnLst>
                                    <p:set>
                                      <p:cBhvr>
                                        <p:cTn dur="1" fill="hold">
                                          <p:stCondLst>
                                            <p:cond delay="0"/>
                                          </p:stCondLst>
                                        </p:cTn>
                                        <p:tgtEl>
                                          <p:spTgt spid="28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0"/>
                                        </p:tgtEl>
                                        <p:attrNameLst>
                                          <p:attrName>style.visibility</p:attrName>
                                        </p:attrNameLst>
                                      </p:cBhvr>
                                      <p:to>
                                        <p:strVal val="visible"/>
                                      </p:to>
                                    </p:set>
                                  </p:childTnLst>
                                </p:cTn>
                              </p:par>
                            </p:childTnLst>
                          </p:cTn>
                        </p:par>
                        <p:par>
                          <p:cTn fill="hold">
                            <p:stCondLst>
                              <p:cond delay="0"/>
                            </p:stCondLst>
                            <p:childTnLst>
                              <p:par>
                                <p:cTn fill="hold" nodeType="afterEffect" presetClass="entr" presetID="1" presetSubtype="0">
                                  <p:stCondLst>
                                    <p:cond delay="0"/>
                                  </p:stCondLst>
                                  <p:childTnLst>
                                    <p:set>
                                      <p:cBhvr>
                                        <p:cTn dur="1" fill="hold">
                                          <p:stCondLst>
                                            <p:cond delay="0"/>
                                          </p:stCondLst>
                                        </p:cTn>
                                        <p:tgtEl>
                                          <p:spTgt spid="28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33"/>
          <p:cNvSpPr txBox="1"/>
          <p:nvPr/>
        </p:nvSpPr>
        <p:spPr>
          <a:xfrm>
            <a:off x="243975" y="175647"/>
            <a:ext cx="7886700" cy="483900"/>
          </a:xfrm>
          <a:prstGeom prst="rect">
            <a:avLst/>
          </a:prstGeom>
          <a:noFill/>
          <a:ln>
            <a:noFill/>
          </a:ln>
        </p:spPr>
        <p:txBody>
          <a:bodyPr anchorCtr="0" anchor="ctr" bIns="34275" lIns="68575" spcFirstLastPara="1" rIns="68575" wrap="square" tIns="34275">
            <a:normAutofit/>
          </a:bodyPr>
          <a:lstStyle/>
          <a:p>
            <a:pPr indent="0" lvl="0" marL="0" marR="0" rtl="0" algn="l">
              <a:lnSpc>
                <a:spcPct val="90000"/>
              </a:lnSpc>
              <a:spcBef>
                <a:spcPts val="0"/>
              </a:spcBef>
              <a:spcAft>
                <a:spcPts val="0"/>
              </a:spcAft>
              <a:buClr>
                <a:srgbClr val="000000"/>
              </a:buClr>
              <a:buSzPts val="1800"/>
              <a:buFont typeface="Arial"/>
              <a:buNone/>
            </a:pPr>
            <a:r>
              <a:rPr b="1" lang="en-GB" sz="1800">
                <a:solidFill>
                  <a:srgbClr val="005859"/>
                </a:solidFill>
                <a:latin typeface="Montserrat"/>
                <a:ea typeface="Montserrat"/>
                <a:cs typeface="Montserrat"/>
                <a:sym typeface="Montserrat"/>
              </a:rPr>
              <a:t>Biodiversity</a:t>
            </a:r>
            <a:endParaRPr b="1" i="0" sz="1800" u="none" cap="none" strike="noStrike">
              <a:solidFill>
                <a:srgbClr val="005859"/>
              </a:solidFill>
              <a:latin typeface="Montserrat"/>
              <a:ea typeface="Montserrat"/>
              <a:cs typeface="Montserrat"/>
              <a:sym typeface="Montserrat"/>
            </a:endParaRPr>
          </a:p>
        </p:txBody>
      </p:sp>
      <p:sp>
        <p:nvSpPr>
          <p:cNvPr id="303" name="Google Shape;303;p33"/>
          <p:cNvSpPr/>
          <p:nvPr/>
        </p:nvSpPr>
        <p:spPr>
          <a:xfrm>
            <a:off x="0" y="954143"/>
            <a:ext cx="9144000" cy="444900"/>
          </a:xfrm>
          <a:prstGeom prst="homePlate">
            <a:avLst>
              <a:gd fmla="val 0" name="adj"/>
            </a:avLst>
          </a:prstGeom>
          <a:solidFill>
            <a:srgbClr val="6CDDB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304" name="Google Shape;304;p33"/>
          <p:cNvSpPr txBox="1"/>
          <p:nvPr/>
        </p:nvSpPr>
        <p:spPr>
          <a:xfrm>
            <a:off x="274892" y="1024002"/>
            <a:ext cx="90798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lang="en-GB">
                <a:solidFill>
                  <a:srgbClr val="EFF8F5"/>
                </a:solidFill>
                <a:latin typeface="Montserrat"/>
                <a:ea typeface="Montserrat"/>
                <a:cs typeface="Montserrat"/>
                <a:sym typeface="Montserrat"/>
              </a:rPr>
              <a:t>Why care?</a:t>
            </a:r>
            <a:endParaRPr b="0" i="0" sz="1400" u="none" cap="none" strike="noStrike">
              <a:solidFill>
                <a:srgbClr val="000000"/>
              </a:solidFill>
              <a:latin typeface="Arial"/>
              <a:ea typeface="Arial"/>
              <a:cs typeface="Arial"/>
              <a:sym typeface="Arial"/>
            </a:endParaRPr>
          </a:p>
        </p:txBody>
      </p:sp>
      <p:sp>
        <p:nvSpPr>
          <p:cNvPr id="305" name="Google Shape;305;p33"/>
          <p:cNvSpPr txBox="1"/>
          <p:nvPr/>
        </p:nvSpPr>
        <p:spPr>
          <a:xfrm>
            <a:off x="243975" y="618300"/>
            <a:ext cx="5145300" cy="307800"/>
          </a:xfrm>
          <a:prstGeom prst="rect">
            <a:avLst/>
          </a:prstGeom>
          <a:noFill/>
          <a:ln>
            <a:noFill/>
          </a:ln>
        </p:spPr>
        <p:txBody>
          <a:bodyPr anchorCtr="0" anchor="t" bIns="34275" lIns="68575" spcFirstLastPara="1" rIns="68575" wrap="square" tIns="34275">
            <a:normAutofit fontScale="92500"/>
          </a:bodyPr>
          <a:lstStyle/>
          <a:p>
            <a:pPr indent="0" lvl="0" marL="0" marR="0" rtl="0" algn="l">
              <a:lnSpc>
                <a:spcPct val="90000"/>
              </a:lnSpc>
              <a:spcBef>
                <a:spcPts val="800"/>
              </a:spcBef>
              <a:spcAft>
                <a:spcPts val="0"/>
              </a:spcAft>
              <a:buClr>
                <a:srgbClr val="000000"/>
              </a:buClr>
              <a:buSzPct val="100000"/>
              <a:buFont typeface="Arial"/>
              <a:buNone/>
            </a:pPr>
            <a:r>
              <a:rPr b="1" lang="en-GB" sz="1200">
                <a:solidFill>
                  <a:srgbClr val="47A52A"/>
                </a:solidFill>
                <a:latin typeface="Montserrat"/>
                <a:ea typeface="Montserrat"/>
                <a:cs typeface="Montserrat"/>
                <a:sym typeface="Montserrat"/>
              </a:rPr>
              <a:t>Biodiversity is the variety of all living things and their interactions</a:t>
            </a:r>
            <a:endParaRPr b="0" i="0" sz="1200" u="none" cap="none" strike="noStrike">
              <a:solidFill>
                <a:srgbClr val="47A52A"/>
              </a:solidFill>
              <a:latin typeface="Montserrat"/>
              <a:ea typeface="Montserrat"/>
              <a:cs typeface="Montserrat"/>
              <a:sym typeface="Montserrat"/>
            </a:endParaRPr>
          </a:p>
        </p:txBody>
      </p:sp>
      <p:sp>
        <p:nvSpPr>
          <p:cNvPr id="306" name="Google Shape;306;p33"/>
          <p:cNvSpPr txBox="1"/>
          <p:nvPr/>
        </p:nvSpPr>
        <p:spPr>
          <a:xfrm>
            <a:off x="243975" y="1543100"/>
            <a:ext cx="5244600" cy="30744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rgbClr val="3F3F3F"/>
              </a:buClr>
              <a:buSzPts val="1800"/>
              <a:buFont typeface="Montserrat"/>
              <a:buChar char="●"/>
            </a:pPr>
            <a:r>
              <a:rPr b="1" lang="en-GB" sz="1800">
                <a:solidFill>
                  <a:srgbClr val="3F3F3F"/>
                </a:solidFill>
                <a:latin typeface="Montserrat"/>
                <a:ea typeface="Montserrat"/>
                <a:cs typeface="Montserrat"/>
                <a:sym typeface="Montserrat"/>
              </a:rPr>
              <a:t>Provides and supports important natural functions or ecosystem services</a:t>
            </a:r>
            <a:endParaRPr b="1" sz="1800">
              <a:solidFill>
                <a:srgbClr val="3F3F3F"/>
              </a:solidFill>
              <a:latin typeface="Montserrat"/>
              <a:ea typeface="Montserrat"/>
              <a:cs typeface="Montserrat"/>
              <a:sym typeface="Montserrat"/>
            </a:endParaRPr>
          </a:p>
          <a:p>
            <a:pPr indent="-317500" lvl="1" marL="914400" rtl="0" algn="l">
              <a:spcBef>
                <a:spcPts val="0"/>
              </a:spcBef>
              <a:spcAft>
                <a:spcPts val="0"/>
              </a:spcAft>
              <a:buClr>
                <a:srgbClr val="3F3F3F"/>
              </a:buClr>
              <a:buSzPts val="1400"/>
              <a:buFont typeface="Montserrat"/>
              <a:buChar char="○"/>
            </a:pPr>
            <a:r>
              <a:rPr lang="en-GB">
                <a:solidFill>
                  <a:srgbClr val="3F3F3F"/>
                </a:solidFill>
                <a:latin typeface="Montserrat"/>
                <a:ea typeface="Montserrat"/>
                <a:cs typeface="Montserrat"/>
                <a:sym typeface="Montserrat"/>
              </a:rPr>
              <a:t>Support natural processes (e.g. nutrient cycling)</a:t>
            </a:r>
            <a:endParaRPr>
              <a:solidFill>
                <a:srgbClr val="3F3F3F"/>
              </a:solidFill>
              <a:latin typeface="Montserrat"/>
              <a:ea typeface="Montserrat"/>
              <a:cs typeface="Montserrat"/>
              <a:sym typeface="Montserrat"/>
            </a:endParaRPr>
          </a:p>
          <a:p>
            <a:pPr indent="-317500" lvl="1" marL="914400" rtl="0" algn="l">
              <a:spcBef>
                <a:spcPts val="0"/>
              </a:spcBef>
              <a:spcAft>
                <a:spcPts val="0"/>
              </a:spcAft>
              <a:buClr>
                <a:srgbClr val="3F3F3F"/>
              </a:buClr>
              <a:buSzPts val="1400"/>
              <a:buFont typeface="Montserrat"/>
              <a:buChar char="○"/>
            </a:pPr>
            <a:r>
              <a:rPr lang="en-GB">
                <a:solidFill>
                  <a:srgbClr val="3F3F3F"/>
                </a:solidFill>
                <a:latin typeface="Montserrat"/>
                <a:ea typeface="Montserrat"/>
                <a:cs typeface="Montserrat"/>
                <a:sym typeface="Montserrat"/>
              </a:rPr>
              <a:t>Resource provision (e.g. food, water)</a:t>
            </a:r>
            <a:endParaRPr>
              <a:solidFill>
                <a:srgbClr val="3F3F3F"/>
              </a:solidFill>
              <a:latin typeface="Montserrat"/>
              <a:ea typeface="Montserrat"/>
              <a:cs typeface="Montserrat"/>
              <a:sym typeface="Montserrat"/>
            </a:endParaRPr>
          </a:p>
          <a:p>
            <a:pPr indent="-317500" lvl="1" marL="914400" rtl="0" algn="l">
              <a:spcBef>
                <a:spcPts val="0"/>
              </a:spcBef>
              <a:spcAft>
                <a:spcPts val="0"/>
              </a:spcAft>
              <a:buClr>
                <a:srgbClr val="3F3F3F"/>
              </a:buClr>
              <a:buSzPts val="1400"/>
              <a:buFont typeface="Montserrat"/>
              <a:buChar char="○"/>
            </a:pPr>
            <a:r>
              <a:rPr lang="en-GB">
                <a:solidFill>
                  <a:srgbClr val="3F3F3F"/>
                </a:solidFill>
                <a:latin typeface="Montserrat"/>
                <a:ea typeface="Montserrat"/>
                <a:cs typeface="Montserrat"/>
                <a:sym typeface="Montserrat"/>
              </a:rPr>
              <a:t>Regulate systems (e.g. natural disasters)</a:t>
            </a:r>
            <a:endParaRPr>
              <a:solidFill>
                <a:srgbClr val="3F3F3F"/>
              </a:solidFill>
              <a:latin typeface="Montserrat"/>
              <a:ea typeface="Montserrat"/>
              <a:cs typeface="Montserrat"/>
              <a:sym typeface="Montserrat"/>
            </a:endParaRPr>
          </a:p>
          <a:p>
            <a:pPr indent="-317500" lvl="1" marL="914400" rtl="0" algn="l">
              <a:spcBef>
                <a:spcPts val="0"/>
              </a:spcBef>
              <a:spcAft>
                <a:spcPts val="0"/>
              </a:spcAft>
              <a:buClr>
                <a:srgbClr val="3F3F3F"/>
              </a:buClr>
              <a:buSzPts val="1400"/>
              <a:buFont typeface="Montserrat"/>
              <a:buChar char="○"/>
            </a:pPr>
            <a:r>
              <a:rPr lang="en-GB">
                <a:solidFill>
                  <a:srgbClr val="3F3F3F"/>
                </a:solidFill>
                <a:latin typeface="Montserrat"/>
                <a:ea typeface="Montserrat"/>
                <a:cs typeface="Montserrat"/>
                <a:sym typeface="Montserrat"/>
              </a:rPr>
              <a:t>Cultural benefits (e.g. aesthetic, recreational)</a:t>
            </a:r>
            <a:endParaRPr>
              <a:solidFill>
                <a:srgbClr val="3F3F3F"/>
              </a:solidFill>
              <a:latin typeface="Montserrat"/>
              <a:ea typeface="Montserrat"/>
              <a:cs typeface="Montserrat"/>
              <a:sym typeface="Montserrat"/>
            </a:endParaRPr>
          </a:p>
          <a:p>
            <a:pPr indent="-342900" lvl="0" marL="457200" rtl="0" algn="l">
              <a:spcBef>
                <a:spcPts val="0"/>
              </a:spcBef>
              <a:spcAft>
                <a:spcPts val="0"/>
              </a:spcAft>
              <a:buClr>
                <a:srgbClr val="3F3F3F"/>
              </a:buClr>
              <a:buSzPts val="1800"/>
              <a:buFont typeface="Montserrat"/>
              <a:buChar char="●"/>
            </a:pPr>
            <a:r>
              <a:rPr b="1" lang="en-GB" sz="1800">
                <a:solidFill>
                  <a:srgbClr val="3F3F3F"/>
                </a:solidFill>
                <a:latin typeface="Montserrat"/>
                <a:ea typeface="Montserrat"/>
                <a:cs typeface="Montserrat"/>
                <a:sym typeface="Montserrat"/>
              </a:rPr>
              <a:t>Biodiversity loss = threat to ecosystem health, services they provide &amp; human well-being</a:t>
            </a:r>
            <a:endParaRPr b="1" sz="1800">
              <a:solidFill>
                <a:srgbClr val="3F3F3F"/>
              </a:solidFill>
              <a:latin typeface="Montserrat"/>
              <a:ea typeface="Montserrat"/>
              <a:cs typeface="Montserrat"/>
              <a:sym typeface="Montserrat"/>
            </a:endParaRPr>
          </a:p>
        </p:txBody>
      </p:sp>
      <p:pic>
        <p:nvPicPr>
          <p:cNvPr id="307" name="Google Shape;307;p33"/>
          <p:cNvPicPr preferRelativeResize="0"/>
          <p:nvPr/>
        </p:nvPicPr>
        <p:blipFill>
          <a:blip r:embed="rId3">
            <a:alphaModFix/>
          </a:blip>
          <a:stretch>
            <a:fillRect/>
          </a:stretch>
        </p:blipFill>
        <p:spPr>
          <a:xfrm>
            <a:off x="4434795" y="0"/>
            <a:ext cx="4709203" cy="514350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6">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6">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6">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6">
                                            <p:txEl>
                                              <p:pRg end="5" st="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34"/>
          <p:cNvSpPr txBox="1"/>
          <p:nvPr/>
        </p:nvSpPr>
        <p:spPr>
          <a:xfrm>
            <a:off x="243975" y="175647"/>
            <a:ext cx="7886700" cy="483900"/>
          </a:xfrm>
          <a:prstGeom prst="rect">
            <a:avLst/>
          </a:prstGeom>
          <a:noFill/>
          <a:ln>
            <a:noFill/>
          </a:ln>
        </p:spPr>
        <p:txBody>
          <a:bodyPr anchorCtr="0" anchor="ctr" bIns="34275" lIns="68575" spcFirstLastPara="1" rIns="68575" wrap="square" tIns="34275">
            <a:normAutofit/>
          </a:bodyPr>
          <a:lstStyle/>
          <a:p>
            <a:pPr indent="0" lvl="0" marL="0" marR="0" rtl="0" algn="l">
              <a:lnSpc>
                <a:spcPct val="90000"/>
              </a:lnSpc>
              <a:spcBef>
                <a:spcPts val="0"/>
              </a:spcBef>
              <a:spcAft>
                <a:spcPts val="0"/>
              </a:spcAft>
              <a:buClr>
                <a:srgbClr val="000000"/>
              </a:buClr>
              <a:buSzPts val="1800"/>
              <a:buFont typeface="Arial"/>
              <a:buNone/>
            </a:pPr>
            <a:r>
              <a:rPr b="1" lang="en-GB" sz="1800">
                <a:solidFill>
                  <a:srgbClr val="005859"/>
                </a:solidFill>
                <a:latin typeface="Montserrat"/>
                <a:ea typeface="Montserrat"/>
                <a:cs typeface="Montserrat"/>
                <a:sym typeface="Montserrat"/>
              </a:rPr>
              <a:t>Biodiversity</a:t>
            </a:r>
            <a:endParaRPr b="1" i="0" sz="1800" u="none" cap="none" strike="noStrike">
              <a:solidFill>
                <a:srgbClr val="005859"/>
              </a:solidFill>
              <a:latin typeface="Montserrat"/>
              <a:ea typeface="Montserrat"/>
              <a:cs typeface="Montserrat"/>
              <a:sym typeface="Montserrat"/>
            </a:endParaRPr>
          </a:p>
        </p:txBody>
      </p:sp>
      <p:sp>
        <p:nvSpPr>
          <p:cNvPr id="313" name="Google Shape;313;p34"/>
          <p:cNvSpPr/>
          <p:nvPr/>
        </p:nvSpPr>
        <p:spPr>
          <a:xfrm>
            <a:off x="0" y="954143"/>
            <a:ext cx="9144000" cy="444900"/>
          </a:xfrm>
          <a:prstGeom prst="homePlate">
            <a:avLst>
              <a:gd fmla="val 0" name="adj"/>
            </a:avLst>
          </a:prstGeom>
          <a:solidFill>
            <a:srgbClr val="6CDDB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314" name="Google Shape;314;p34"/>
          <p:cNvSpPr txBox="1"/>
          <p:nvPr/>
        </p:nvSpPr>
        <p:spPr>
          <a:xfrm>
            <a:off x="274900" y="1024000"/>
            <a:ext cx="88692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lang="en-GB">
                <a:solidFill>
                  <a:srgbClr val="EFF8F5"/>
                </a:solidFill>
                <a:latin typeface="Montserrat"/>
                <a:ea typeface="Montserrat"/>
                <a:cs typeface="Montserrat"/>
                <a:sym typeface="Montserrat"/>
              </a:rPr>
              <a:t>Biodiversity in crisis</a:t>
            </a:r>
            <a:endParaRPr b="0" i="0" sz="1400" u="none" cap="none" strike="noStrike">
              <a:solidFill>
                <a:srgbClr val="000000"/>
              </a:solidFill>
              <a:latin typeface="Arial"/>
              <a:ea typeface="Arial"/>
              <a:cs typeface="Arial"/>
              <a:sym typeface="Arial"/>
            </a:endParaRPr>
          </a:p>
        </p:txBody>
      </p:sp>
      <p:sp>
        <p:nvSpPr>
          <p:cNvPr id="315" name="Google Shape;315;p34"/>
          <p:cNvSpPr txBox="1"/>
          <p:nvPr/>
        </p:nvSpPr>
        <p:spPr>
          <a:xfrm>
            <a:off x="243975" y="618300"/>
            <a:ext cx="5145300" cy="307800"/>
          </a:xfrm>
          <a:prstGeom prst="rect">
            <a:avLst/>
          </a:prstGeom>
          <a:noFill/>
          <a:ln>
            <a:noFill/>
          </a:ln>
        </p:spPr>
        <p:txBody>
          <a:bodyPr anchorCtr="0" anchor="t" bIns="34275" lIns="68575" spcFirstLastPara="1" rIns="68575" wrap="square" tIns="34275">
            <a:normAutofit fontScale="92500"/>
          </a:bodyPr>
          <a:lstStyle/>
          <a:p>
            <a:pPr indent="0" lvl="0" marL="0" marR="0" rtl="0" algn="l">
              <a:lnSpc>
                <a:spcPct val="90000"/>
              </a:lnSpc>
              <a:spcBef>
                <a:spcPts val="800"/>
              </a:spcBef>
              <a:spcAft>
                <a:spcPts val="0"/>
              </a:spcAft>
              <a:buClr>
                <a:srgbClr val="000000"/>
              </a:buClr>
              <a:buSzPct val="100000"/>
              <a:buFont typeface="Arial"/>
              <a:buNone/>
            </a:pPr>
            <a:r>
              <a:rPr b="1" lang="en-GB" sz="1200">
                <a:solidFill>
                  <a:srgbClr val="47A52A"/>
                </a:solidFill>
                <a:latin typeface="Montserrat"/>
                <a:ea typeface="Montserrat"/>
                <a:cs typeface="Montserrat"/>
                <a:sym typeface="Montserrat"/>
              </a:rPr>
              <a:t>Biodiversity is the variety of all living things and their interactions</a:t>
            </a:r>
            <a:endParaRPr b="0" i="0" sz="1200" u="none" cap="none" strike="noStrike">
              <a:solidFill>
                <a:srgbClr val="47A52A"/>
              </a:solidFill>
              <a:latin typeface="Montserrat"/>
              <a:ea typeface="Montserrat"/>
              <a:cs typeface="Montserrat"/>
              <a:sym typeface="Montserrat"/>
            </a:endParaRPr>
          </a:p>
        </p:txBody>
      </p:sp>
      <p:sp>
        <p:nvSpPr>
          <p:cNvPr id="316" name="Google Shape;316;p34"/>
          <p:cNvSpPr txBox="1"/>
          <p:nvPr/>
        </p:nvSpPr>
        <p:spPr>
          <a:xfrm>
            <a:off x="243975" y="1543100"/>
            <a:ext cx="8743800" cy="307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sz="1800">
              <a:solidFill>
                <a:srgbClr val="3F3F3F"/>
              </a:solidFill>
              <a:latin typeface="Montserrat"/>
              <a:ea typeface="Montserrat"/>
              <a:cs typeface="Montserrat"/>
              <a:sym typeface="Montserrat"/>
            </a:endParaRPr>
          </a:p>
        </p:txBody>
      </p:sp>
      <p:pic>
        <p:nvPicPr>
          <p:cNvPr id="317" name="Google Shape;317;p34"/>
          <p:cNvPicPr preferRelativeResize="0"/>
          <p:nvPr/>
        </p:nvPicPr>
        <p:blipFill>
          <a:blip r:embed="rId3">
            <a:alphaModFix/>
          </a:blip>
          <a:stretch>
            <a:fillRect/>
          </a:stretch>
        </p:blipFill>
        <p:spPr>
          <a:xfrm>
            <a:off x="243963" y="1543099"/>
            <a:ext cx="8129326" cy="2543875"/>
          </a:xfrm>
          <a:prstGeom prst="rect">
            <a:avLst/>
          </a:prstGeom>
          <a:noFill/>
          <a:ln>
            <a:noFill/>
          </a:ln>
        </p:spPr>
      </p:pic>
      <p:pic>
        <p:nvPicPr>
          <p:cNvPr id="318" name="Google Shape;318;p34"/>
          <p:cNvPicPr preferRelativeResize="0"/>
          <p:nvPr/>
        </p:nvPicPr>
        <p:blipFill>
          <a:blip r:embed="rId4">
            <a:alphaModFix/>
          </a:blip>
          <a:stretch>
            <a:fillRect/>
          </a:stretch>
        </p:blipFill>
        <p:spPr>
          <a:xfrm>
            <a:off x="1344975" y="2446377"/>
            <a:ext cx="7799127" cy="2171124"/>
          </a:xfrm>
          <a:prstGeom prst="rect">
            <a:avLst/>
          </a:prstGeom>
          <a:noFill/>
          <a:ln>
            <a:noFill/>
          </a:ln>
        </p:spPr>
      </p:pic>
      <p:pic>
        <p:nvPicPr>
          <p:cNvPr id="319" name="Google Shape;319;p34"/>
          <p:cNvPicPr preferRelativeResize="0"/>
          <p:nvPr/>
        </p:nvPicPr>
        <p:blipFill>
          <a:blip r:embed="rId5">
            <a:alphaModFix/>
          </a:blip>
          <a:stretch>
            <a:fillRect/>
          </a:stretch>
        </p:blipFill>
        <p:spPr>
          <a:xfrm>
            <a:off x="2191753" y="3186849"/>
            <a:ext cx="6952245" cy="19566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pic>
        <p:nvPicPr>
          <p:cNvPr id="324" name="Google Shape;324;p35"/>
          <p:cNvPicPr preferRelativeResize="0"/>
          <p:nvPr/>
        </p:nvPicPr>
        <p:blipFill>
          <a:blip r:embed="rId3">
            <a:alphaModFix/>
          </a:blip>
          <a:stretch>
            <a:fillRect/>
          </a:stretch>
        </p:blipFill>
        <p:spPr>
          <a:xfrm>
            <a:off x="957425" y="0"/>
            <a:ext cx="6858001" cy="5298193"/>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36"/>
          <p:cNvSpPr txBox="1"/>
          <p:nvPr/>
        </p:nvSpPr>
        <p:spPr>
          <a:xfrm>
            <a:off x="243975" y="175647"/>
            <a:ext cx="7886700" cy="483900"/>
          </a:xfrm>
          <a:prstGeom prst="rect">
            <a:avLst/>
          </a:prstGeom>
          <a:noFill/>
          <a:ln>
            <a:noFill/>
          </a:ln>
        </p:spPr>
        <p:txBody>
          <a:bodyPr anchorCtr="0" anchor="ctr" bIns="34275" lIns="68575" spcFirstLastPara="1" rIns="68575" wrap="square" tIns="34275">
            <a:normAutofit/>
          </a:bodyPr>
          <a:lstStyle/>
          <a:p>
            <a:pPr indent="0" lvl="0" marL="0" marR="0" rtl="0" algn="l">
              <a:lnSpc>
                <a:spcPct val="90000"/>
              </a:lnSpc>
              <a:spcBef>
                <a:spcPts val="0"/>
              </a:spcBef>
              <a:spcAft>
                <a:spcPts val="0"/>
              </a:spcAft>
              <a:buClr>
                <a:srgbClr val="000000"/>
              </a:buClr>
              <a:buSzPts val="1800"/>
              <a:buFont typeface="Arial"/>
              <a:buNone/>
            </a:pPr>
            <a:r>
              <a:rPr b="1" lang="en-GB" sz="1800">
                <a:solidFill>
                  <a:srgbClr val="005859"/>
                </a:solidFill>
                <a:latin typeface="Montserrat"/>
                <a:ea typeface="Montserrat"/>
                <a:cs typeface="Montserrat"/>
                <a:sym typeface="Montserrat"/>
              </a:rPr>
              <a:t>The Role of Data Cubes in Biodiversity Monitoring</a:t>
            </a:r>
            <a:endParaRPr b="1" i="0" sz="1800" u="none" cap="none" strike="noStrike">
              <a:solidFill>
                <a:srgbClr val="005859"/>
              </a:solidFill>
              <a:latin typeface="Montserrat"/>
              <a:ea typeface="Montserrat"/>
              <a:cs typeface="Montserrat"/>
              <a:sym typeface="Montserrat"/>
            </a:endParaRPr>
          </a:p>
        </p:txBody>
      </p:sp>
      <p:sp>
        <p:nvSpPr>
          <p:cNvPr id="330" name="Google Shape;330;p36"/>
          <p:cNvSpPr/>
          <p:nvPr/>
        </p:nvSpPr>
        <p:spPr>
          <a:xfrm>
            <a:off x="0" y="954143"/>
            <a:ext cx="9144000" cy="444900"/>
          </a:xfrm>
          <a:prstGeom prst="homePlate">
            <a:avLst>
              <a:gd fmla="val 0" name="adj"/>
            </a:avLst>
          </a:prstGeom>
          <a:solidFill>
            <a:srgbClr val="6CDDB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331" name="Google Shape;331;p36"/>
          <p:cNvSpPr txBox="1"/>
          <p:nvPr/>
        </p:nvSpPr>
        <p:spPr>
          <a:xfrm>
            <a:off x="274892" y="1024002"/>
            <a:ext cx="90798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lang="en-GB">
                <a:solidFill>
                  <a:srgbClr val="EFF8F5"/>
                </a:solidFill>
                <a:latin typeface="Montserrat"/>
                <a:ea typeface="Montserrat"/>
                <a:cs typeface="Montserrat"/>
                <a:sym typeface="Montserrat"/>
              </a:rPr>
              <a:t>Global crisis needs global solutions</a:t>
            </a:r>
            <a:endParaRPr b="0" i="0" sz="1400" u="none" cap="none" strike="noStrike">
              <a:solidFill>
                <a:srgbClr val="000000"/>
              </a:solidFill>
              <a:latin typeface="Arial"/>
              <a:ea typeface="Arial"/>
              <a:cs typeface="Arial"/>
              <a:sym typeface="Arial"/>
            </a:endParaRPr>
          </a:p>
        </p:txBody>
      </p:sp>
      <p:sp>
        <p:nvSpPr>
          <p:cNvPr id="332" name="Google Shape;332;p36"/>
          <p:cNvSpPr txBox="1"/>
          <p:nvPr/>
        </p:nvSpPr>
        <p:spPr>
          <a:xfrm>
            <a:off x="243975" y="618300"/>
            <a:ext cx="5145300" cy="307800"/>
          </a:xfrm>
          <a:prstGeom prst="rect">
            <a:avLst/>
          </a:prstGeom>
          <a:noFill/>
          <a:ln>
            <a:noFill/>
          </a:ln>
        </p:spPr>
        <p:txBody>
          <a:bodyPr anchorCtr="0" anchor="t" bIns="34275" lIns="68575" spcFirstLastPara="1" rIns="68575" wrap="square" tIns="34275">
            <a:normAutofit/>
          </a:bodyPr>
          <a:lstStyle/>
          <a:p>
            <a:pPr indent="0" lvl="0" marL="0" marR="0" rtl="0" algn="l">
              <a:lnSpc>
                <a:spcPct val="90000"/>
              </a:lnSpc>
              <a:spcBef>
                <a:spcPts val="800"/>
              </a:spcBef>
              <a:spcAft>
                <a:spcPts val="0"/>
              </a:spcAft>
              <a:buClr>
                <a:srgbClr val="000000"/>
              </a:buClr>
              <a:buSzPts val="1200"/>
              <a:buFont typeface="Arial"/>
              <a:buNone/>
            </a:pPr>
            <a:r>
              <a:rPr b="1" lang="en-GB" sz="1200">
                <a:solidFill>
                  <a:srgbClr val="47A52A"/>
                </a:solidFill>
                <a:latin typeface="Montserrat"/>
                <a:ea typeface="Montserrat"/>
                <a:cs typeface="Montserrat"/>
                <a:sym typeface="Montserrat"/>
              </a:rPr>
              <a:t>Bridging Biodiversity and Technology</a:t>
            </a:r>
            <a:endParaRPr b="0" i="0" sz="1200" u="none" cap="none" strike="noStrike">
              <a:solidFill>
                <a:srgbClr val="47A52A"/>
              </a:solidFill>
              <a:latin typeface="Montserrat"/>
              <a:ea typeface="Montserrat"/>
              <a:cs typeface="Montserrat"/>
              <a:sym typeface="Montserrat"/>
            </a:endParaRPr>
          </a:p>
        </p:txBody>
      </p:sp>
      <p:sp>
        <p:nvSpPr>
          <p:cNvPr id="333" name="Google Shape;333;p36"/>
          <p:cNvSpPr txBox="1"/>
          <p:nvPr/>
        </p:nvSpPr>
        <p:spPr>
          <a:xfrm>
            <a:off x="243975" y="1543100"/>
            <a:ext cx="8900100" cy="30744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Clr>
                <a:srgbClr val="3F3F3F"/>
              </a:buClr>
              <a:buSzPts val="1800"/>
              <a:buFont typeface="Montserrat"/>
              <a:buChar char="●"/>
            </a:pPr>
            <a:r>
              <a:rPr b="1" lang="en-GB" sz="1800">
                <a:solidFill>
                  <a:srgbClr val="3F3F3F"/>
                </a:solidFill>
                <a:latin typeface="Montserrat"/>
                <a:ea typeface="Montserrat"/>
                <a:cs typeface="Montserrat"/>
                <a:sym typeface="Montserrat"/>
              </a:rPr>
              <a:t>Biodiversity </a:t>
            </a:r>
            <a:r>
              <a:rPr lang="en-GB" sz="1800">
                <a:solidFill>
                  <a:srgbClr val="3F3F3F"/>
                </a:solidFill>
                <a:latin typeface="Montserrat"/>
                <a:ea typeface="Montserrat"/>
                <a:cs typeface="Montserrat"/>
                <a:sym typeface="Montserrat"/>
              </a:rPr>
              <a:t>is the </a:t>
            </a:r>
            <a:r>
              <a:rPr b="1" lang="en-GB" sz="1800">
                <a:solidFill>
                  <a:srgbClr val="3F3F3F"/>
                </a:solidFill>
                <a:latin typeface="Montserrat"/>
                <a:ea typeface="Montserrat"/>
                <a:cs typeface="Montserrat"/>
                <a:sym typeface="Montserrat"/>
              </a:rPr>
              <a:t>foundation of ecosystem health.</a:t>
            </a:r>
            <a:endParaRPr b="1" sz="1800">
              <a:solidFill>
                <a:srgbClr val="3F3F3F"/>
              </a:solidFill>
              <a:latin typeface="Montserrat"/>
              <a:ea typeface="Montserrat"/>
              <a:cs typeface="Montserrat"/>
              <a:sym typeface="Montserrat"/>
            </a:endParaRPr>
          </a:p>
          <a:p>
            <a:pPr indent="-342900" lvl="0" marL="457200" rtl="0" algn="l">
              <a:lnSpc>
                <a:spcPct val="115000"/>
              </a:lnSpc>
              <a:spcBef>
                <a:spcPts val="0"/>
              </a:spcBef>
              <a:spcAft>
                <a:spcPts val="0"/>
              </a:spcAft>
              <a:buClr>
                <a:srgbClr val="3F3F3F"/>
              </a:buClr>
              <a:buSzPts val="1800"/>
              <a:buFont typeface="Montserrat"/>
              <a:buChar char="●"/>
            </a:pPr>
            <a:r>
              <a:rPr b="1" lang="en-GB" sz="1800">
                <a:solidFill>
                  <a:srgbClr val="3F3F3F"/>
                </a:solidFill>
                <a:latin typeface="Montserrat"/>
                <a:ea typeface="Montserrat"/>
                <a:cs typeface="Montserrat"/>
                <a:sym typeface="Montserrat"/>
              </a:rPr>
              <a:t>Global threats</a:t>
            </a:r>
            <a:r>
              <a:rPr lang="en-GB" sz="1800">
                <a:solidFill>
                  <a:srgbClr val="3F3F3F"/>
                </a:solidFill>
                <a:latin typeface="Montserrat"/>
                <a:ea typeface="Montserrat"/>
                <a:cs typeface="Montserrat"/>
                <a:sym typeface="Montserrat"/>
              </a:rPr>
              <a:t> like habitat loss and climate change make </a:t>
            </a:r>
            <a:r>
              <a:rPr b="1" lang="en-GB" sz="1800">
                <a:solidFill>
                  <a:srgbClr val="3F3F3F"/>
                </a:solidFill>
                <a:latin typeface="Montserrat"/>
                <a:ea typeface="Montserrat"/>
                <a:cs typeface="Montserrat"/>
                <a:sym typeface="Montserrat"/>
              </a:rPr>
              <a:t>monitoring </a:t>
            </a:r>
            <a:r>
              <a:rPr lang="en-GB" sz="1800">
                <a:solidFill>
                  <a:srgbClr val="3F3F3F"/>
                </a:solidFill>
                <a:latin typeface="Montserrat"/>
                <a:ea typeface="Montserrat"/>
                <a:cs typeface="Montserrat"/>
                <a:sym typeface="Montserrat"/>
              </a:rPr>
              <a:t>biodiversity at relevant scales </a:t>
            </a:r>
            <a:r>
              <a:rPr b="1" lang="en-GB" sz="1800">
                <a:solidFill>
                  <a:srgbClr val="3F3F3F"/>
                </a:solidFill>
                <a:latin typeface="Montserrat"/>
                <a:ea typeface="Montserrat"/>
                <a:cs typeface="Montserrat"/>
                <a:sym typeface="Montserrat"/>
              </a:rPr>
              <a:t>increasingly critical</a:t>
            </a:r>
            <a:r>
              <a:rPr lang="en-GB" sz="1800">
                <a:solidFill>
                  <a:srgbClr val="3F3F3F"/>
                </a:solidFill>
                <a:latin typeface="Montserrat"/>
                <a:ea typeface="Montserrat"/>
                <a:cs typeface="Montserrat"/>
                <a:sym typeface="Montserrat"/>
              </a:rPr>
              <a:t>.</a:t>
            </a:r>
            <a:endParaRPr sz="1800">
              <a:solidFill>
                <a:srgbClr val="3F3F3F"/>
              </a:solidFill>
              <a:latin typeface="Montserrat"/>
              <a:ea typeface="Montserrat"/>
              <a:cs typeface="Montserrat"/>
              <a:sym typeface="Montserrat"/>
            </a:endParaRPr>
          </a:p>
          <a:p>
            <a:pPr indent="-342900" lvl="0" marL="457200" rtl="0" algn="l">
              <a:lnSpc>
                <a:spcPct val="115000"/>
              </a:lnSpc>
              <a:spcBef>
                <a:spcPts val="0"/>
              </a:spcBef>
              <a:spcAft>
                <a:spcPts val="0"/>
              </a:spcAft>
              <a:buClr>
                <a:srgbClr val="3F3F3F"/>
              </a:buClr>
              <a:buSzPts val="1800"/>
              <a:buFont typeface="Montserrat"/>
              <a:buChar char="●"/>
            </a:pPr>
            <a:r>
              <a:rPr lang="en-GB" sz="1800">
                <a:solidFill>
                  <a:srgbClr val="3F3F3F"/>
                </a:solidFill>
                <a:latin typeface="Montserrat"/>
                <a:ea typeface="Montserrat"/>
                <a:cs typeface="Montserrat"/>
                <a:sym typeface="Montserrat"/>
              </a:rPr>
              <a:t>To respond to the </a:t>
            </a:r>
            <a:r>
              <a:rPr b="1" lang="en-GB" sz="1800">
                <a:solidFill>
                  <a:srgbClr val="3F3F3F"/>
                </a:solidFill>
                <a:latin typeface="Montserrat"/>
                <a:ea typeface="Montserrat"/>
                <a:cs typeface="Montserrat"/>
                <a:sym typeface="Montserrat"/>
              </a:rPr>
              <a:t>global crisis</a:t>
            </a:r>
            <a:r>
              <a:rPr lang="en-GB" sz="1800">
                <a:solidFill>
                  <a:srgbClr val="3F3F3F"/>
                </a:solidFill>
                <a:latin typeface="Montserrat"/>
                <a:ea typeface="Montserrat"/>
                <a:cs typeface="Montserrat"/>
                <a:sym typeface="Montserrat"/>
              </a:rPr>
              <a:t> we need </a:t>
            </a:r>
            <a:r>
              <a:rPr b="1" lang="en-GB" sz="1800">
                <a:solidFill>
                  <a:srgbClr val="3F3F3F"/>
                </a:solidFill>
                <a:latin typeface="Montserrat"/>
                <a:ea typeface="Montserrat"/>
                <a:cs typeface="Montserrat"/>
                <a:sym typeface="Montserrat"/>
              </a:rPr>
              <a:t>global</a:t>
            </a:r>
            <a:r>
              <a:rPr lang="en-GB" sz="1800">
                <a:solidFill>
                  <a:srgbClr val="3F3F3F"/>
                </a:solidFill>
                <a:latin typeface="Montserrat"/>
                <a:ea typeface="Montserrat"/>
                <a:cs typeface="Montserrat"/>
                <a:sym typeface="Montserrat"/>
              </a:rPr>
              <a:t>/standardised</a:t>
            </a:r>
            <a:r>
              <a:rPr b="1" lang="en-GB" sz="1800">
                <a:solidFill>
                  <a:srgbClr val="3F3F3F"/>
                </a:solidFill>
                <a:latin typeface="Montserrat"/>
                <a:ea typeface="Montserrat"/>
                <a:cs typeface="Montserrat"/>
                <a:sym typeface="Montserrat"/>
              </a:rPr>
              <a:t> solutions.</a:t>
            </a:r>
            <a:endParaRPr b="1" sz="1800">
              <a:solidFill>
                <a:srgbClr val="3F3F3F"/>
              </a:solidFill>
              <a:latin typeface="Montserrat"/>
              <a:ea typeface="Montserrat"/>
              <a:cs typeface="Montserrat"/>
              <a:sym typeface="Montserrat"/>
            </a:endParaRPr>
          </a:p>
          <a:p>
            <a:pPr indent="-342900" lvl="0" marL="457200" rtl="0" algn="l">
              <a:lnSpc>
                <a:spcPct val="115000"/>
              </a:lnSpc>
              <a:spcBef>
                <a:spcPts val="0"/>
              </a:spcBef>
              <a:spcAft>
                <a:spcPts val="0"/>
              </a:spcAft>
              <a:buClr>
                <a:srgbClr val="3F3F3F"/>
              </a:buClr>
              <a:buSzPts val="1800"/>
              <a:buFont typeface="Montserrat"/>
              <a:buChar char="●"/>
            </a:pPr>
            <a:r>
              <a:rPr b="1" lang="en-GB" sz="1800">
                <a:solidFill>
                  <a:srgbClr val="3F3F3F"/>
                </a:solidFill>
                <a:latin typeface="Montserrat"/>
                <a:ea typeface="Montserrat"/>
                <a:cs typeface="Montserrat"/>
                <a:sym typeface="Montserrat"/>
              </a:rPr>
              <a:t>Data cubes</a:t>
            </a:r>
            <a:r>
              <a:rPr lang="en-GB" sz="1800">
                <a:solidFill>
                  <a:srgbClr val="3F3F3F"/>
                </a:solidFill>
                <a:latin typeface="Montserrat"/>
                <a:ea typeface="Montserrat"/>
                <a:cs typeface="Montserrat"/>
                <a:sym typeface="Montserrat"/>
              </a:rPr>
              <a:t> offer a </a:t>
            </a:r>
            <a:r>
              <a:rPr b="1" lang="en-GB" sz="1800">
                <a:solidFill>
                  <a:srgbClr val="3F3F3F"/>
                </a:solidFill>
                <a:latin typeface="Montserrat"/>
                <a:ea typeface="Montserrat"/>
                <a:cs typeface="Montserrat"/>
                <a:sym typeface="Montserrat"/>
              </a:rPr>
              <a:t>scalable </a:t>
            </a:r>
            <a:r>
              <a:rPr lang="en-GB" sz="1800">
                <a:solidFill>
                  <a:srgbClr val="3F3F3F"/>
                </a:solidFill>
                <a:latin typeface="Montserrat"/>
                <a:ea typeface="Montserrat"/>
                <a:cs typeface="Montserrat"/>
                <a:sym typeface="Montserrat"/>
              </a:rPr>
              <a:t>approach to measuring </a:t>
            </a:r>
            <a:r>
              <a:rPr b="1" lang="en-GB" sz="1800">
                <a:solidFill>
                  <a:srgbClr val="3F3F3F"/>
                </a:solidFill>
                <a:latin typeface="Montserrat"/>
                <a:ea typeface="Montserrat"/>
                <a:cs typeface="Montserrat"/>
                <a:sym typeface="Montserrat"/>
              </a:rPr>
              <a:t>biodiversity change</a:t>
            </a:r>
            <a:r>
              <a:rPr lang="en-GB" sz="1800">
                <a:solidFill>
                  <a:srgbClr val="3F3F3F"/>
                </a:solidFill>
                <a:latin typeface="Montserrat"/>
                <a:ea typeface="Montserrat"/>
                <a:cs typeface="Montserrat"/>
                <a:sym typeface="Montserrat"/>
              </a:rPr>
              <a:t> across </a:t>
            </a:r>
            <a:r>
              <a:rPr b="1" lang="en-GB" sz="1800">
                <a:solidFill>
                  <a:srgbClr val="3F3F3F"/>
                </a:solidFill>
                <a:latin typeface="Montserrat"/>
                <a:ea typeface="Montserrat"/>
                <a:cs typeface="Montserrat"/>
                <a:sym typeface="Montserrat"/>
              </a:rPr>
              <a:t>components and scales</a:t>
            </a:r>
            <a:r>
              <a:rPr lang="en-GB" sz="1800">
                <a:solidFill>
                  <a:srgbClr val="3F3F3F"/>
                </a:solidFill>
                <a:latin typeface="Montserrat"/>
                <a:ea typeface="Montserrat"/>
                <a:cs typeface="Montserrat"/>
                <a:sym typeface="Montserrat"/>
              </a:rPr>
              <a:t>.</a:t>
            </a:r>
            <a:endParaRPr sz="1800">
              <a:solidFill>
                <a:srgbClr val="3F3F3F"/>
              </a:solidFill>
              <a:latin typeface="Montserrat"/>
              <a:ea typeface="Montserrat"/>
              <a:cs typeface="Montserrat"/>
              <a:sym typeface="Montserrat"/>
            </a:endParaRPr>
          </a:p>
          <a:p>
            <a:pPr indent="-342900" lvl="0" marL="457200" rtl="0" algn="l">
              <a:lnSpc>
                <a:spcPct val="115000"/>
              </a:lnSpc>
              <a:spcBef>
                <a:spcPts val="0"/>
              </a:spcBef>
              <a:spcAft>
                <a:spcPts val="0"/>
              </a:spcAft>
              <a:buClr>
                <a:srgbClr val="3F3F3F"/>
              </a:buClr>
              <a:buSzPts val="1800"/>
              <a:buFont typeface="Montserrat"/>
              <a:buChar char="●"/>
            </a:pPr>
            <a:r>
              <a:rPr lang="en-GB" sz="1800">
                <a:solidFill>
                  <a:srgbClr val="3F3F3F"/>
                </a:solidFill>
                <a:latin typeface="Montserrat"/>
                <a:ea typeface="Montserrat"/>
                <a:cs typeface="Montserrat"/>
                <a:sym typeface="Montserrat"/>
              </a:rPr>
              <a:t>Throughout this mini-school, we’ll explore how data cubes can enhance biodiversity monitoring and support global conservation efforts.</a:t>
            </a:r>
            <a:endParaRPr sz="1800">
              <a:solidFill>
                <a:srgbClr val="3F3F3F"/>
              </a:solidFill>
              <a:latin typeface="Montserrat"/>
              <a:ea typeface="Montserrat"/>
              <a:cs typeface="Montserrat"/>
              <a:sym typeface="Montserrat"/>
            </a:endParaRPr>
          </a:p>
          <a:p>
            <a:pPr indent="-342900" lvl="0" marL="457200" rtl="0" algn="l">
              <a:lnSpc>
                <a:spcPct val="115000"/>
              </a:lnSpc>
              <a:spcBef>
                <a:spcPts val="0"/>
              </a:spcBef>
              <a:spcAft>
                <a:spcPts val="0"/>
              </a:spcAft>
              <a:buClr>
                <a:srgbClr val="3F3F3F"/>
              </a:buClr>
              <a:buSzPts val="1800"/>
              <a:buFont typeface="Montserrat"/>
              <a:buChar char="●"/>
            </a:pPr>
            <a:r>
              <a:rPr lang="en-GB" sz="1800">
                <a:solidFill>
                  <a:srgbClr val="3F3F3F"/>
                </a:solidFill>
                <a:latin typeface="Montserrat"/>
                <a:ea typeface="Montserrat"/>
                <a:cs typeface="Montserrat"/>
                <a:sym typeface="Montserrat"/>
              </a:rPr>
              <a:t>But first - </a:t>
            </a:r>
            <a:r>
              <a:rPr b="1" lang="en-GB" sz="1800">
                <a:solidFill>
                  <a:srgbClr val="3F3F3F"/>
                </a:solidFill>
                <a:latin typeface="Montserrat"/>
                <a:ea typeface="Montserrat"/>
                <a:cs typeface="Montserrat"/>
                <a:sym typeface="Montserrat"/>
              </a:rPr>
              <a:t>What is a Data Cube?</a:t>
            </a:r>
            <a:endParaRPr b="1" sz="1800">
              <a:solidFill>
                <a:srgbClr val="3F3F3F"/>
              </a:solidFill>
              <a:latin typeface="Montserrat"/>
              <a:ea typeface="Montserrat"/>
              <a:cs typeface="Montserrat"/>
              <a:sym typeface="Montserr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3">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3">
                                            <p:txEl>
                                              <p:pRg end="5" st="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37"/>
          <p:cNvSpPr txBox="1"/>
          <p:nvPr>
            <p:ph type="title"/>
          </p:nvPr>
        </p:nvSpPr>
        <p:spPr>
          <a:xfrm>
            <a:off x="609600" y="2031784"/>
            <a:ext cx="7924800" cy="1080000"/>
          </a:xfrm>
          <a:prstGeom prst="rect">
            <a:avLst/>
          </a:prstGeom>
          <a:noFill/>
          <a:ln>
            <a:noFill/>
          </a:ln>
        </p:spPr>
        <p:txBody>
          <a:bodyPr anchorCtr="0" anchor="b" bIns="34275" lIns="68575" spcFirstLastPara="1" rIns="68575" wrap="square" tIns="34275">
            <a:normAutofit fontScale="90000"/>
          </a:bodyPr>
          <a:lstStyle/>
          <a:p>
            <a:pPr indent="0" lvl="0" marL="0" rtl="0" algn="ctr">
              <a:lnSpc>
                <a:spcPct val="90000"/>
              </a:lnSpc>
              <a:spcBef>
                <a:spcPts val="0"/>
              </a:spcBef>
              <a:spcAft>
                <a:spcPts val="0"/>
              </a:spcAft>
              <a:buSzPct val="36000"/>
              <a:buNone/>
            </a:pPr>
            <a:r>
              <a:rPr b="1" lang="en-GB" sz="5000"/>
              <a:t>Introduction to Data Cubes</a:t>
            </a:r>
            <a:r>
              <a:rPr lang="en-GB" sz="5000"/>
              <a:t> Fundamentals and Applications</a:t>
            </a:r>
            <a:endParaRPr sz="50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38"/>
          <p:cNvSpPr txBox="1"/>
          <p:nvPr/>
        </p:nvSpPr>
        <p:spPr>
          <a:xfrm>
            <a:off x="243975" y="175647"/>
            <a:ext cx="7886700" cy="4839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1100"/>
              <a:buFont typeface="Arial"/>
              <a:buNone/>
            </a:pPr>
            <a:r>
              <a:rPr b="1" lang="en-GB" sz="1800">
                <a:solidFill>
                  <a:srgbClr val="005859"/>
                </a:solidFill>
                <a:latin typeface="Montserrat"/>
                <a:ea typeface="Montserrat"/>
                <a:cs typeface="Montserrat"/>
                <a:sym typeface="Montserrat"/>
              </a:rPr>
              <a:t>Introduction to Data Cubes</a:t>
            </a:r>
            <a:endParaRPr b="1" sz="1800">
              <a:solidFill>
                <a:srgbClr val="005859"/>
              </a:solidFill>
              <a:latin typeface="Montserrat"/>
              <a:ea typeface="Montserrat"/>
              <a:cs typeface="Montserrat"/>
              <a:sym typeface="Montserrat"/>
            </a:endParaRPr>
          </a:p>
        </p:txBody>
      </p:sp>
      <p:sp>
        <p:nvSpPr>
          <p:cNvPr id="344" name="Google Shape;344;p38"/>
          <p:cNvSpPr/>
          <p:nvPr/>
        </p:nvSpPr>
        <p:spPr>
          <a:xfrm>
            <a:off x="0" y="954143"/>
            <a:ext cx="9144000" cy="444900"/>
          </a:xfrm>
          <a:prstGeom prst="homePlate">
            <a:avLst>
              <a:gd fmla="val 0" name="adj"/>
            </a:avLst>
          </a:prstGeom>
          <a:solidFill>
            <a:srgbClr val="6CDDB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345" name="Google Shape;345;p38"/>
          <p:cNvSpPr txBox="1"/>
          <p:nvPr/>
        </p:nvSpPr>
        <p:spPr>
          <a:xfrm>
            <a:off x="274892" y="1024002"/>
            <a:ext cx="90798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lang="en-GB">
                <a:solidFill>
                  <a:srgbClr val="EFF8F5"/>
                </a:solidFill>
                <a:latin typeface="Montserrat"/>
                <a:ea typeface="Montserrat"/>
                <a:cs typeface="Montserrat"/>
                <a:sym typeface="Montserrat"/>
              </a:rPr>
              <a:t>What are Data Cubes?</a:t>
            </a:r>
            <a:endParaRPr b="0" i="0" sz="1400" u="none" cap="none" strike="noStrike">
              <a:solidFill>
                <a:srgbClr val="000000"/>
              </a:solidFill>
              <a:latin typeface="Arial"/>
              <a:ea typeface="Arial"/>
              <a:cs typeface="Arial"/>
              <a:sym typeface="Arial"/>
            </a:endParaRPr>
          </a:p>
        </p:txBody>
      </p:sp>
      <p:sp>
        <p:nvSpPr>
          <p:cNvPr id="346" name="Google Shape;346;p38"/>
          <p:cNvSpPr txBox="1"/>
          <p:nvPr/>
        </p:nvSpPr>
        <p:spPr>
          <a:xfrm>
            <a:off x="243975" y="618300"/>
            <a:ext cx="5145300" cy="307800"/>
          </a:xfrm>
          <a:prstGeom prst="rect">
            <a:avLst/>
          </a:prstGeom>
          <a:noFill/>
          <a:ln>
            <a:noFill/>
          </a:ln>
        </p:spPr>
        <p:txBody>
          <a:bodyPr anchorCtr="0" anchor="t" bIns="34275" lIns="68575" spcFirstLastPara="1" rIns="68575" wrap="square" tIns="34275">
            <a:normAutofit fontScale="92500"/>
          </a:bodyPr>
          <a:lstStyle/>
          <a:p>
            <a:pPr indent="0" lvl="0" marL="0" marR="0" rtl="0" algn="l">
              <a:lnSpc>
                <a:spcPct val="90000"/>
              </a:lnSpc>
              <a:spcBef>
                <a:spcPts val="800"/>
              </a:spcBef>
              <a:spcAft>
                <a:spcPts val="0"/>
              </a:spcAft>
              <a:buClr>
                <a:srgbClr val="000000"/>
              </a:buClr>
              <a:buSzPct val="100000"/>
              <a:buFont typeface="Arial"/>
              <a:buNone/>
            </a:pPr>
            <a:r>
              <a:rPr b="1" lang="en-GB" sz="1200">
                <a:solidFill>
                  <a:srgbClr val="47A52A"/>
                </a:solidFill>
                <a:latin typeface="Montserrat"/>
                <a:ea typeface="Montserrat"/>
                <a:cs typeface="Montserrat"/>
                <a:sym typeface="Montserrat"/>
              </a:rPr>
              <a:t>Multidimensional arrays of data, used for spatiotemporal analysis</a:t>
            </a:r>
            <a:endParaRPr b="0" i="0" sz="1200" u="none" cap="none" strike="noStrike">
              <a:solidFill>
                <a:srgbClr val="47A52A"/>
              </a:solidFill>
              <a:latin typeface="Montserrat"/>
              <a:ea typeface="Montserrat"/>
              <a:cs typeface="Montserrat"/>
              <a:sym typeface="Montserrat"/>
            </a:endParaRPr>
          </a:p>
        </p:txBody>
      </p:sp>
      <p:sp>
        <p:nvSpPr>
          <p:cNvPr id="347" name="Google Shape;347;p38"/>
          <p:cNvSpPr txBox="1"/>
          <p:nvPr/>
        </p:nvSpPr>
        <p:spPr>
          <a:xfrm>
            <a:off x="243975" y="1543100"/>
            <a:ext cx="6115500" cy="3074400"/>
          </a:xfrm>
          <a:prstGeom prst="rect">
            <a:avLst/>
          </a:prstGeom>
          <a:noFill/>
          <a:ln>
            <a:noFill/>
          </a:ln>
        </p:spPr>
        <p:txBody>
          <a:bodyPr anchorCtr="0" anchor="t" bIns="91425" lIns="91425" spcFirstLastPara="1" rIns="91425" wrap="square" tIns="91425">
            <a:noAutofit/>
          </a:bodyPr>
          <a:lstStyle/>
          <a:p>
            <a:pPr indent="-368300" lvl="0" marL="457200" rtl="0" algn="l">
              <a:lnSpc>
                <a:spcPct val="115000"/>
              </a:lnSpc>
              <a:spcBef>
                <a:spcPts val="0"/>
              </a:spcBef>
              <a:spcAft>
                <a:spcPts val="0"/>
              </a:spcAft>
              <a:buClr>
                <a:srgbClr val="3F3F3F"/>
              </a:buClr>
              <a:buSzPts val="2200"/>
              <a:buFont typeface="Montserrat"/>
              <a:buChar char="●"/>
            </a:pPr>
            <a:r>
              <a:rPr lang="en-GB" sz="2200">
                <a:solidFill>
                  <a:srgbClr val="3F3F3F"/>
                </a:solidFill>
                <a:latin typeface="Montserrat"/>
                <a:ea typeface="Montserrat"/>
                <a:cs typeface="Montserrat"/>
                <a:sym typeface="Montserrat"/>
              </a:rPr>
              <a:t>Data cubes are multi-dimensional arrays of data, used for spatiotemporal analysis. </a:t>
            </a:r>
            <a:endParaRPr sz="2200">
              <a:solidFill>
                <a:srgbClr val="3F3F3F"/>
              </a:solidFill>
              <a:latin typeface="Montserrat"/>
              <a:ea typeface="Montserrat"/>
              <a:cs typeface="Montserrat"/>
              <a:sym typeface="Montserrat"/>
            </a:endParaRPr>
          </a:p>
          <a:p>
            <a:pPr indent="-368300" lvl="0" marL="457200" rtl="0" algn="l">
              <a:lnSpc>
                <a:spcPct val="115000"/>
              </a:lnSpc>
              <a:spcBef>
                <a:spcPts val="0"/>
              </a:spcBef>
              <a:spcAft>
                <a:spcPts val="0"/>
              </a:spcAft>
              <a:buClr>
                <a:srgbClr val="3F3F3F"/>
              </a:buClr>
              <a:buSzPts val="2200"/>
              <a:buFont typeface="Montserrat"/>
              <a:buChar char="●"/>
            </a:pPr>
            <a:r>
              <a:rPr lang="en-GB" sz="2200">
                <a:solidFill>
                  <a:srgbClr val="3F3F3F"/>
                </a:solidFill>
                <a:latin typeface="Montserrat"/>
                <a:ea typeface="Montserrat"/>
                <a:cs typeface="Montserrat"/>
                <a:sym typeface="Montserrat"/>
              </a:rPr>
              <a:t>Dimensions and structure</a:t>
            </a:r>
            <a:r>
              <a:rPr lang="en-GB" sz="2200">
                <a:solidFill>
                  <a:srgbClr val="3F3F3F"/>
                </a:solidFill>
                <a:latin typeface="Montserrat"/>
                <a:ea typeface="Montserrat"/>
                <a:cs typeface="Montserrat"/>
                <a:sym typeface="Montserrat"/>
              </a:rPr>
              <a:t> cubes</a:t>
            </a:r>
            <a:r>
              <a:rPr lang="en-GB" sz="2200">
                <a:solidFill>
                  <a:srgbClr val="3F3F3F"/>
                </a:solidFill>
                <a:latin typeface="Montserrat"/>
                <a:ea typeface="Montserrat"/>
                <a:cs typeface="Montserrat"/>
                <a:sym typeface="Montserrat"/>
              </a:rPr>
              <a:t>: </a:t>
            </a:r>
            <a:endParaRPr sz="2200">
              <a:solidFill>
                <a:srgbClr val="3F3F3F"/>
              </a:solidFill>
              <a:latin typeface="Montserrat"/>
              <a:ea typeface="Montserrat"/>
              <a:cs typeface="Montserrat"/>
              <a:sym typeface="Montserrat"/>
            </a:endParaRPr>
          </a:p>
          <a:p>
            <a:pPr indent="-368300" lvl="1" marL="914400" rtl="0" algn="l">
              <a:lnSpc>
                <a:spcPct val="115000"/>
              </a:lnSpc>
              <a:spcBef>
                <a:spcPts val="0"/>
              </a:spcBef>
              <a:spcAft>
                <a:spcPts val="0"/>
              </a:spcAft>
              <a:buClr>
                <a:srgbClr val="3F3F3F"/>
              </a:buClr>
              <a:buSzPts val="2200"/>
              <a:buFont typeface="Montserrat"/>
              <a:buChar char="○"/>
            </a:pPr>
            <a:r>
              <a:rPr b="1" lang="en-GB" sz="2200">
                <a:solidFill>
                  <a:srgbClr val="3F3F3F"/>
                </a:solidFill>
                <a:latin typeface="Montserrat"/>
                <a:ea typeface="Montserrat"/>
                <a:cs typeface="Montserrat"/>
                <a:sym typeface="Montserrat"/>
              </a:rPr>
              <a:t>Time</a:t>
            </a:r>
            <a:endParaRPr b="1" sz="2200">
              <a:solidFill>
                <a:srgbClr val="3F3F3F"/>
              </a:solidFill>
              <a:latin typeface="Montserrat"/>
              <a:ea typeface="Montserrat"/>
              <a:cs typeface="Montserrat"/>
              <a:sym typeface="Montserrat"/>
            </a:endParaRPr>
          </a:p>
          <a:p>
            <a:pPr indent="-368300" lvl="1" marL="914400" rtl="0" algn="l">
              <a:lnSpc>
                <a:spcPct val="115000"/>
              </a:lnSpc>
              <a:spcBef>
                <a:spcPts val="0"/>
              </a:spcBef>
              <a:spcAft>
                <a:spcPts val="0"/>
              </a:spcAft>
              <a:buClr>
                <a:srgbClr val="3F3F3F"/>
              </a:buClr>
              <a:buSzPts val="2200"/>
              <a:buFont typeface="Montserrat"/>
              <a:buChar char="○"/>
            </a:pPr>
            <a:r>
              <a:rPr b="1" lang="en-GB" sz="2200">
                <a:solidFill>
                  <a:srgbClr val="3F3F3F"/>
                </a:solidFill>
                <a:latin typeface="Montserrat"/>
                <a:ea typeface="Montserrat"/>
                <a:cs typeface="Montserrat"/>
                <a:sym typeface="Montserrat"/>
              </a:rPr>
              <a:t>Space</a:t>
            </a:r>
            <a:endParaRPr b="1" sz="2200">
              <a:solidFill>
                <a:srgbClr val="3F3F3F"/>
              </a:solidFill>
              <a:latin typeface="Montserrat"/>
              <a:ea typeface="Montserrat"/>
              <a:cs typeface="Montserrat"/>
              <a:sym typeface="Montserrat"/>
            </a:endParaRPr>
          </a:p>
          <a:p>
            <a:pPr indent="-368300" lvl="1" marL="914400" rtl="0" algn="l">
              <a:lnSpc>
                <a:spcPct val="115000"/>
              </a:lnSpc>
              <a:spcBef>
                <a:spcPts val="0"/>
              </a:spcBef>
              <a:spcAft>
                <a:spcPts val="0"/>
              </a:spcAft>
              <a:buClr>
                <a:srgbClr val="3F3F3F"/>
              </a:buClr>
              <a:buSzPts val="2200"/>
              <a:buFont typeface="Montserrat"/>
              <a:buChar char="○"/>
            </a:pPr>
            <a:r>
              <a:rPr b="1" lang="en-GB" sz="2200">
                <a:solidFill>
                  <a:srgbClr val="3F3F3F"/>
                </a:solidFill>
                <a:latin typeface="Montserrat"/>
                <a:ea typeface="Montserrat"/>
                <a:cs typeface="Montserrat"/>
                <a:sym typeface="Montserrat"/>
              </a:rPr>
              <a:t>Variables</a:t>
            </a:r>
            <a:r>
              <a:rPr lang="en-GB" sz="2200">
                <a:solidFill>
                  <a:srgbClr val="3F3F3F"/>
                </a:solidFill>
                <a:latin typeface="Montserrat"/>
                <a:ea typeface="Montserrat"/>
                <a:cs typeface="Montserrat"/>
                <a:sym typeface="Montserrat"/>
              </a:rPr>
              <a:t> </a:t>
            </a:r>
            <a:endParaRPr sz="2200">
              <a:solidFill>
                <a:srgbClr val="3F3F3F"/>
              </a:solidFill>
              <a:latin typeface="Montserrat"/>
              <a:ea typeface="Montserrat"/>
              <a:cs typeface="Montserrat"/>
              <a:sym typeface="Montserrat"/>
            </a:endParaRPr>
          </a:p>
        </p:txBody>
      </p:sp>
      <p:pic>
        <p:nvPicPr>
          <p:cNvPr descr="A close-up of several boxes&#10;&#10;Description automatically generated" id="348" name="Google Shape;348;p38"/>
          <p:cNvPicPr preferRelativeResize="0"/>
          <p:nvPr/>
        </p:nvPicPr>
        <p:blipFill rotWithShape="1">
          <a:blip r:embed="rId3">
            <a:alphaModFix/>
          </a:blip>
          <a:srcRect b="0" l="0" r="0" t="0"/>
          <a:stretch/>
        </p:blipFill>
        <p:spPr>
          <a:xfrm>
            <a:off x="6233169" y="2111100"/>
            <a:ext cx="2849205" cy="2813750"/>
          </a:xfrm>
          <a:prstGeom prst="rect">
            <a:avLst/>
          </a:prstGeom>
          <a:noFill/>
          <a:ln>
            <a:noFill/>
          </a:ln>
        </p:spPr>
      </p:pic>
      <p:sp>
        <p:nvSpPr>
          <p:cNvPr id="349" name="Google Shape;349;p38"/>
          <p:cNvSpPr txBox="1"/>
          <p:nvPr/>
        </p:nvSpPr>
        <p:spPr>
          <a:xfrm rot="-3180464">
            <a:off x="8118003" y="4441971"/>
            <a:ext cx="1123803" cy="315541"/>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0" i="0" lang="en-GB" sz="800">
                <a:solidFill>
                  <a:srgbClr val="878787"/>
                </a:solidFill>
                <a:latin typeface="Arial"/>
                <a:ea typeface="Arial"/>
                <a:cs typeface="Arial"/>
                <a:sym typeface="Arial"/>
              </a:rPr>
              <a:t>https://doi.org/10.5194/esd-11-201-2020</a:t>
            </a:r>
            <a:endParaRPr sz="11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7">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7">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7">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7">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39"/>
          <p:cNvSpPr txBox="1"/>
          <p:nvPr/>
        </p:nvSpPr>
        <p:spPr>
          <a:xfrm>
            <a:off x="243975" y="175647"/>
            <a:ext cx="7886700" cy="4839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1100"/>
              <a:buFont typeface="Arial"/>
              <a:buNone/>
            </a:pPr>
            <a:r>
              <a:rPr b="1" lang="en-GB" sz="1800">
                <a:solidFill>
                  <a:srgbClr val="005859"/>
                </a:solidFill>
                <a:latin typeface="Montserrat"/>
                <a:ea typeface="Montserrat"/>
                <a:cs typeface="Montserrat"/>
                <a:sym typeface="Montserrat"/>
              </a:rPr>
              <a:t>Introduction to Data Cubes</a:t>
            </a:r>
            <a:endParaRPr b="1" sz="1800">
              <a:solidFill>
                <a:srgbClr val="005859"/>
              </a:solidFill>
              <a:latin typeface="Montserrat"/>
              <a:ea typeface="Montserrat"/>
              <a:cs typeface="Montserrat"/>
              <a:sym typeface="Montserrat"/>
            </a:endParaRPr>
          </a:p>
        </p:txBody>
      </p:sp>
      <p:sp>
        <p:nvSpPr>
          <p:cNvPr id="355" name="Google Shape;355;p39"/>
          <p:cNvSpPr/>
          <p:nvPr/>
        </p:nvSpPr>
        <p:spPr>
          <a:xfrm>
            <a:off x="0" y="954143"/>
            <a:ext cx="9144000" cy="444900"/>
          </a:xfrm>
          <a:prstGeom prst="homePlate">
            <a:avLst>
              <a:gd fmla="val 0" name="adj"/>
            </a:avLst>
          </a:prstGeom>
          <a:solidFill>
            <a:srgbClr val="6CDDB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356" name="Google Shape;356;p39"/>
          <p:cNvSpPr txBox="1"/>
          <p:nvPr/>
        </p:nvSpPr>
        <p:spPr>
          <a:xfrm>
            <a:off x="274892" y="1024002"/>
            <a:ext cx="90798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lang="en-GB">
                <a:solidFill>
                  <a:srgbClr val="EFF8F5"/>
                </a:solidFill>
                <a:latin typeface="Montserrat"/>
                <a:ea typeface="Montserrat"/>
                <a:cs typeface="Montserrat"/>
                <a:sym typeface="Montserrat"/>
              </a:rPr>
              <a:t>Dimensions of Data Cubes</a:t>
            </a:r>
            <a:endParaRPr b="0" i="0" sz="1400" u="none" cap="none" strike="noStrike">
              <a:solidFill>
                <a:srgbClr val="000000"/>
              </a:solidFill>
              <a:latin typeface="Arial"/>
              <a:ea typeface="Arial"/>
              <a:cs typeface="Arial"/>
              <a:sym typeface="Arial"/>
            </a:endParaRPr>
          </a:p>
        </p:txBody>
      </p:sp>
      <p:sp>
        <p:nvSpPr>
          <p:cNvPr id="357" name="Google Shape;357;p39"/>
          <p:cNvSpPr txBox="1"/>
          <p:nvPr/>
        </p:nvSpPr>
        <p:spPr>
          <a:xfrm>
            <a:off x="243975" y="618300"/>
            <a:ext cx="5145300" cy="307800"/>
          </a:xfrm>
          <a:prstGeom prst="rect">
            <a:avLst/>
          </a:prstGeom>
          <a:noFill/>
          <a:ln>
            <a:noFill/>
          </a:ln>
        </p:spPr>
        <p:txBody>
          <a:bodyPr anchorCtr="0" anchor="t" bIns="34275" lIns="68575" spcFirstLastPara="1" rIns="68575" wrap="square" tIns="34275">
            <a:normAutofit/>
          </a:bodyPr>
          <a:lstStyle/>
          <a:p>
            <a:pPr indent="0" lvl="0" marL="0" rtl="0" algn="l">
              <a:lnSpc>
                <a:spcPct val="90000"/>
              </a:lnSpc>
              <a:spcBef>
                <a:spcPts val="800"/>
              </a:spcBef>
              <a:spcAft>
                <a:spcPts val="0"/>
              </a:spcAft>
              <a:buClr>
                <a:schemeClr val="dk1"/>
              </a:buClr>
              <a:buSzPts val="1100"/>
              <a:buFont typeface="Arial"/>
              <a:buNone/>
            </a:pPr>
            <a:r>
              <a:rPr b="1" lang="en-GB" sz="1200">
                <a:solidFill>
                  <a:srgbClr val="47A52A"/>
                </a:solidFill>
                <a:latin typeface="Montserrat"/>
                <a:ea typeface="Montserrat"/>
                <a:cs typeface="Montserrat"/>
                <a:sym typeface="Montserrat"/>
              </a:rPr>
              <a:t>Time - Space - Variables </a:t>
            </a:r>
            <a:endParaRPr b="1" sz="1200">
              <a:solidFill>
                <a:srgbClr val="47A52A"/>
              </a:solidFill>
              <a:latin typeface="Montserrat"/>
              <a:ea typeface="Montserrat"/>
              <a:cs typeface="Montserrat"/>
              <a:sym typeface="Montserrat"/>
            </a:endParaRPr>
          </a:p>
        </p:txBody>
      </p:sp>
      <p:pic>
        <p:nvPicPr>
          <p:cNvPr id="358" name="Google Shape;358;p39"/>
          <p:cNvPicPr preferRelativeResize="0"/>
          <p:nvPr/>
        </p:nvPicPr>
        <p:blipFill rotWithShape="1">
          <a:blip r:embed="rId3">
            <a:alphaModFix/>
          </a:blip>
          <a:srcRect b="0" l="23619" r="30589" t="0"/>
          <a:stretch/>
        </p:blipFill>
        <p:spPr>
          <a:xfrm>
            <a:off x="74150" y="2592811"/>
            <a:ext cx="1168050" cy="2550689"/>
          </a:xfrm>
          <a:prstGeom prst="rect">
            <a:avLst/>
          </a:prstGeom>
          <a:noFill/>
          <a:ln>
            <a:noFill/>
          </a:ln>
        </p:spPr>
      </p:pic>
      <p:sp>
        <p:nvSpPr>
          <p:cNvPr id="359" name="Google Shape;359;p39"/>
          <p:cNvSpPr txBox="1"/>
          <p:nvPr/>
        </p:nvSpPr>
        <p:spPr>
          <a:xfrm>
            <a:off x="243975" y="1543100"/>
            <a:ext cx="5374500" cy="3074400"/>
          </a:xfrm>
          <a:prstGeom prst="rect">
            <a:avLst/>
          </a:prstGeom>
          <a:noFill/>
          <a:ln>
            <a:noFill/>
          </a:ln>
        </p:spPr>
        <p:txBody>
          <a:bodyPr anchorCtr="0" anchor="t" bIns="91425" lIns="91425" spcFirstLastPara="1" rIns="91425" wrap="square" tIns="91425">
            <a:noAutofit/>
          </a:bodyPr>
          <a:lstStyle/>
          <a:p>
            <a:pPr indent="-381000" lvl="0" marL="457200" rtl="0" algn="l">
              <a:spcBef>
                <a:spcPts val="0"/>
              </a:spcBef>
              <a:spcAft>
                <a:spcPts val="0"/>
              </a:spcAft>
              <a:buClr>
                <a:srgbClr val="3F3F3F"/>
              </a:buClr>
              <a:buSzPts val="2400"/>
              <a:buFont typeface="Montserrat"/>
              <a:buChar char="●"/>
            </a:pPr>
            <a:r>
              <a:rPr b="1" lang="en-GB" sz="2400">
                <a:solidFill>
                  <a:srgbClr val="3F3F3F"/>
                </a:solidFill>
                <a:latin typeface="Montserrat"/>
                <a:ea typeface="Montserrat"/>
                <a:cs typeface="Montserrat"/>
                <a:sym typeface="Montserrat"/>
              </a:rPr>
              <a:t>Time</a:t>
            </a:r>
            <a:endParaRPr b="1" sz="2400">
              <a:solidFill>
                <a:srgbClr val="3F3F3F"/>
              </a:solidFill>
              <a:latin typeface="Montserrat"/>
              <a:ea typeface="Montserrat"/>
              <a:cs typeface="Montserrat"/>
              <a:sym typeface="Montserrat"/>
            </a:endParaRPr>
          </a:p>
          <a:p>
            <a:pPr indent="-381000" lvl="0" marL="457200" rtl="0" algn="l">
              <a:spcBef>
                <a:spcPts val="0"/>
              </a:spcBef>
              <a:spcAft>
                <a:spcPts val="0"/>
              </a:spcAft>
              <a:buClr>
                <a:srgbClr val="3F3F3F"/>
              </a:buClr>
              <a:buSzPts val="2400"/>
              <a:buFont typeface="Montserrat"/>
              <a:buChar char="●"/>
            </a:pPr>
            <a:r>
              <a:rPr b="1" lang="en-GB" sz="2400">
                <a:solidFill>
                  <a:srgbClr val="3F3F3F"/>
                </a:solidFill>
                <a:latin typeface="Montserrat"/>
                <a:ea typeface="Montserrat"/>
                <a:cs typeface="Montserrat"/>
                <a:sym typeface="Montserrat"/>
              </a:rPr>
              <a:t>Space</a:t>
            </a:r>
            <a:endParaRPr b="1" sz="2400">
              <a:solidFill>
                <a:srgbClr val="3F3F3F"/>
              </a:solidFill>
              <a:latin typeface="Montserrat"/>
              <a:ea typeface="Montserrat"/>
              <a:cs typeface="Montserrat"/>
              <a:sym typeface="Montserrat"/>
            </a:endParaRPr>
          </a:p>
          <a:p>
            <a:pPr indent="-381000" lvl="0" marL="457200" rtl="0" algn="l">
              <a:spcBef>
                <a:spcPts val="0"/>
              </a:spcBef>
              <a:spcAft>
                <a:spcPts val="0"/>
              </a:spcAft>
              <a:buClr>
                <a:srgbClr val="3F3F3F"/>
              </a:buClr>
              <a:buSzPts val="2400"/>
              <a:buFont typeface="Montserrat"/>
              <a:buChar char="●"/>
            </a:pPr>
            <a:r>
              <a:rPr b="1" lang="en-GB" sz="2400">
                <a:solidFill>
                  <a:srgbClr val="3F3F3F"/>
                </a:solidFill>
                <a:latin typeface="Montserrat"/>
                <a:ea typeface="Montserrat"/>
                <a:cs typeface="Montserrat"/>
                <a:sym typeface="Montserrat"/>
              </a:rPr>
              <a:t>Variables</a:t>
            </a:r>
            <a:endParaRPr sz="2400">
              <a:solidFill>
                <a:srgbClr val="3F3F3F"/>
              </a:solidFill>
              <a:latin typeface="Montserrat"/>
              <a:ea typeface="Montserrat"/>
              <a:cs typeface="Montserrat"/>
              <a:sym typeface="Montserrat"/>
            </a:endParaRPr>
          </a:p>
        </p:txBody>
      </p:sp>
      <p:pic>
        <p:nvPicPr>
          <p:cNvPr id="360" name="Google Shape;360;p39"/>
          <p:cNvPicPr preferRelativeResize="0"/>
          <p:nvPr/>
        </p:nvPicPr>
        <p:blipFill rotWithShape="1">
          <a:blip r:embed="rId4">
            <a:alphaModFix/>
          </a:blip>
          <a:srcRect b="0" l="22900" r="31308" t="9950"/>
          <a:stretch/>
        </p:blipFill>
        <p:spPr>
          <a:xfrm>
            <a:off x="1269475" y="2846644"/>
            <a:ext cx="1168050" cy="2296856"/>
          </a:xfrm>
          <a:prstGeom prst="rect">
            <a:avLst/>
          </a:prstGeom>
          <a:noFill/>
          <a:ln>
            <a:noFill/>
          </a:ln>
        </p:spPr>
      </p:pic>
      <p:pic>
        <p:nvPicPr>
          <p:cNvPr id="361" name="Google Shape;361;p39"/>
          <p:cNvPicPr preferRelativeResize="0"/>
          <p:nvPr/>
        </p:nvPicPr>
        <p:blipFill>
          <a:blip r:embed="rId5">
            <a:alphaModFix/>
          </a:blip>
          <a:stretch>
            <a:fillRect/>
          </a:stretch>
        </p:blipFill>
        <p:spPr>
          <a:xfrm>
            <a:off x="2612202" y="1640952"/>
            <a:ext cx="4955725" cy="3305075"/>
          </a:xfrm>
          <a:prstGeom prst="rect">
            <a:avLst/>
          </a:prstGeom>
          <a:noFill/>
          <a:ln>
            <a:noFill/>
          </a:ln>
        </p:spPr>
      </p:pic>
      <p:pic>
        <p:nvPicPr>
          <p:cNvPr id="362" name="Google Shape;362;p39"/>
          <p:cNvPicPr preferRelativeResize="0"/>
          <p:nvPr/>
        </p:nvPicPr>
        <p:blipFill>
          <a:blip r:embed="rId6">
            <a:alphaModFix/>
          </a:blip>
          <a:stretch>
            <a:fillRect/>
          </a:stretch>
        </p:blipFill>
        <p:spPr>
          <a:xfrm>
            <a:off x="7591950" y="1626150"/>
            <a:ext cx="1508908" cy="3305073"/>
          </a:xfrm>
          <a:prstGeom prst="rect">
            <a:avLst/>
          </a:prstGeom>
          <a:noFill/>
          <a:ln>
            <a:noFill/>
          </a:ln>
        </p:spPr>
      </p:pic>
      <p:pic>
        <p:nvPicPr>
          <p:cNvPr id="363" name="Google Shape;363;p39"/>
          <p:cNvPicPr preferRelativeResize="0"/>
          <p:nvPr/>
        </p:nvPicPr>
        <p:blipFill>
          <a:blip r:embed="rId7">
            <a:alphaModFix/>
          </a:blip>
          <a:stretch>
            <a:fillRect/>
          </a:stretch>
        </p:blipFill>
        <p:spPr>
          <a:xfrm>
            <a:off x="7595190" y="1640950"/>
            <a:ext cx="1432185" cy="33050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p40"/>
          <p:cNvSpPr txBox="1"/>
          <p:nvPr>
            <p:ph idx="1" type="body"/>
          </p:nvPr>
        </p:nvSpPr>
        <p:spPr>
          <a:xfrm>
            <a:off x="27051" y="1573970"/>
            <a:ext cx="8341800" cy="3311100"/>
          </a:xfrm>
          <a:prstGeom prst="rect">
            <a:avLst/>
          </a:prstGeom>
          <a:noFill/>
          <a:ln>
            <a:noFill/>
          </a:ln>
        </p:spPr>
        <p:txBody>
          <a:bodyPr anchorCtr="0" anchor="t" bIns="34275" lIns="68575" spcFirstLastPara="1" rIns="68575" wrap="square" tIns="34275">
            <a:normAutofit/>
          </a:bodyPr>
          <a:lstStyle/>
          <a:p>
            <a:pPr indent="-177800" lvl="0" marL="177800" rtl="0" algn="l">
              <a:lnSpc>
                <a:spcPct val="100000"/>
              </a:lnSpc>
              <a:spcBef>
                <a:spcPts val="0"/>
              </a:spcBef>
              <a:spcAft>
                <a:spcPts val="1200"/>
              </a:spcAft>
              <a:buSzPts val="1800"/>
              <a:buChar char="●"/>
            </a:pPr>
            <a:r>
              <a:rPr lang="en-GB"/>
              <a:t>sss</a:t>
            </a:r>
            <a:endParaRPr/>
          </a:p>
        </p:txBody>
      </p:sp>
      <p:pic>
        <p:nvPicPr>
          <p:cNvPr id="370" name="Google Shape;370;p40"/>
          <p:cNvPicPr preferRelativeResize="0"/>
          <p:nvPr/>
        </p:nvPicPr>
        <p:blipFill rotWithShape="1">
          <a:blip r:embed="rId3">
            <a:alphaModFix amt="20000"/>
          </a:blip>
          <a:srcRect b="12592" l="19037" r="50880" t="28000"/>
          <a:stretch/>
        </p:blipFill>
        <p:spPr>
          <a:xfrm>
            <a:off x="1796785" y="1409596"/>
            <a:ext cx="1658842" cy="1945017"/>
          </a:xfrm>
          <a:prstGeom prst="rect">
            <a:avLst/>
          </a:prstGeom>
          <a:noFill/>
          <a:ln>
            <a:noFill/>
          </a:ln>
        </p:spPr>
      </p:pic>
      <p:pic>
        <p:nvPicPr>
          <p:cNvPr id="371" name="Google Shape;371;p40"/>
          <p:cNvPicPr preferRelativeResize="0"/>
          <p:nvPr/>
        </p:nvPicPr>
        <p:blipFill rotWithShape="1">
          <a:blip r:embed="rId4">
            <a:alphaModFix amt="20000"/>
          </a:blip>
          <a:srcRect b="14074" l="18333" r="50000" t="30601"/>
          <a:stretch/>
        </p:blipFill>
        <p:spPr>
          <a:xfrm>
            <a:off x="3653516" y="1740836"/>
            <a:ext cx="1372272" cy="1423512"/>
          </a:xfrm>
          <a:prstGeom prst="rect">
            <a:avLst/>
          </a:prstGeom>
          <a:noFill/>
          <a:ln>
            <a:noFill/>
          </a:ln>
        </p:spPr>
      </p:pic>
      <p:pic>
        <p:nvPicPr>
          <p:cNvPr id="372" name="Google Shape;372;p40"/>
          <p:cNvPicPr preferRelativeResize="0"/>
          <p:nvPr/>
        </p:nvPicPr>
        <p:blipFill rotWithShape="1">
          <a:blip r:embed="rId5">
            <a:alphaModFix amt="20000"/>
          </a:blip>
          <a:srcRect b="20119" l="19037" r="50000" t="36740"/>
          <a:stretch/>
        </p:blipFill>
        <p:spPr>
          <a:xfrm>
            <a:off x="5220614" y="1946333"/>
            <a:ext cx="1307429" cy="1081589"/>
          </a:xfrm>
          <a:prstGeom prst="rect">
            <a:avLst/>
          </a:prstGeom>
          <a:noFill/>
          <a:ln>
            <a:noFill/>
          </a:ln>
        </p:spPr>
      </p:pic>
      <p:pic>
        <p:nvPicPr>
          <p:cNvPr id="373" name="Google Shape;373;p40"/>
          <p:cNvPicPr preferRelativeResize="0"/>
          <p:nvPr/>
        </p:nvPicPr>
        <p:blipFill rotWithShape="1">
          <a:blip r:embed="rId6">
            <a:alphaModFix amt="20000"/>
          </a:blip>
          <a:srcRect b="16741" l="19037" r="50000" t="30600"/>
          <a:stretch/>
        </p:blipFill>
        <p:spPr>
          <a:xfrm>
            <a:off x="6654290" y="2015400"/>
            <a:ext cx="1002715" cy="1012520"/>
          </a:xfrm>
          <a:prstGeom prst="rect">
            <a:avLst/>
          </a:prstGeom>
          <a:noFill/>
          <a:ln>
            <a:noFill/>
          </a:ln>
        </p:spPr>
      </p:pic>
      <p:pic>
        <p:nvPicPr>
          <p:cNvPr id="374" name="Google Shape;374;p40"/>
          <p:cNvPicPr preferRelativeResize="0"/>
          <p:nvPr/>
        </p:nvPicPr>
        <p:blipFill rotWithShape="1">
          <a:blip r:embed="rId6">
            <a:alphaModFix amt="20000"/>
          </a:blip>
          <a:srcRect b="41630" l="19037" r="65130" t="30600"/>
          <a:stretch/>
        </p:blipFill>
        <p:spPr>
          <a:xfrm>
            <a:off x="7802193" y="2080928"/>
            <a:ext cx="761280" cy="792753"/>
          </a:xfrm>
          <a:prstGeom prst="rect">
            <a:avLst/>
          </a:prstGeom>
          <a:noFill/>
          <a:ln>
            <a:noFill/>
          </a:ln>
        </p:spPr>
      </p:pic>
      <p:pic>
        <p:nvPicPr>
          <p:cNvPr id="375" name="Google Shape;375;p40"/>
          <p:cNvPicPr preferRelativeResize="0"/>
          <p:nvPr/>
        </p:nvPicPr>
        <p:blipFill rotWithShape="1">
          <a:blip r:embed="rId7">
            <a:alphaModFix/>
          </a:blip>
          <a:srcRect b="2963" l="26514" r="56861" t="19040"/>
          <a:stretch/>
        </p:blipFill>
        <p:spPr>
          <a:xfrm>
            <a:off x="27050" y="1465703"/>
            <a:ext cx="1307424" cy="3641998"/>
          </a:xfrm>
          <a:prstGeom prst="rect">
            <a:avLst/>
          </a:prstGeom>
          <a:noFill/>
          <a:ln>
            <a:noFill/>
          </a:ln>
        </p:spPr>
      </p:pic>
      <p:pic>
        <p:nvPicPr>
          <p:cNvPr id="376" name="Google Shape;376;p40"/>
          <p:cNvPicPr preferRelativeResize="0"/>
          <p:nvPr/>
        </p:nvPicPr>
        <p:blipFill rotWithShape="1">
          <a:blip r:embed="rId3">
            <a:alphaModFix amt="35000"/>
          </a:blip>
          <a:srcRect b="12592" l="19037" r="50880" t="28000"/>
          <a:stretch/>
        </p:blipFill>
        <p:spPr>
          <a:xfrm>
            <a:off x="1653896" y="1888633"/>
            <a:ext cx="1658842" cy="1945017"/>
          </a:xfrm>
          <a:prstGeom prst="rect">
            <a:avLst/>
          </a:prstGeom>
          <a:noFill/>
          <a:ln>
            <a:noFill/>
          </a:ln>
        </p:spPr>
      </p:pic>
      <p:pic>
        <p:nvPicPr>
          <p:cNvPr id="377" name="Google Shape;377;p40"/>
          <p:cNvPicPr preferRelativeResize="0"/>
          <p:nvPr/>
        </p:nvPicPr>
        <p:blipFill rotWithShape="1">
          <a:blip r:embed="rId4">
            <a:alphaModFix amt="35000"/>
          </a:blip>
          <a:srcRect b="14074" l="18333" r="50000" t="30601"/>
          <a:stretch/>
        </p:blipFill>
        <p:spPr>
          <a:xfrm>
            <a:off x="3510627" y="2219873"/>
            <a:ext cx="1372272" cy="1423512"/>
          </a:xfrm>
          <a:prstGeom prst="rect">
            <a:avLst/>
          </a:prstGeom>
          <a:noFill/>
          <a:ln>
            <a:noFill/>
          </a:ln>
        </p:spPr>
      </p:pic>
      <p:pic>
        <p:nvPicPr>
          <p:cNvPr id="378" name="Google Shape;378;p40"/>
          <p:cNvPicPr preferRelativeResize="0"/>
          <p:nvPr/>
        </p:nvPicPr>
        <p:blipFill rotWithShape="1">
          <a:blip r:embed="rId5">
            <a:alphaModFix amt="35000"/>
          </a:blip>
          <a:srcRect b="20119" l="19037" r="50000" t="36740"/>
          <a:stretch/>
        </p:blipFill>
        <p:spPr>
          <a:xfrm>
            <a:off x="5077725" y="2425370"/>
            <a:ext cx="1307429" cy="1081589"/>
          </a:xfrm>
          <a:prstGeom prst="rect">
            <a:avLst/>
          </a:prstGeom>
          <a:noFill/>
          <a:ln>
            <a:noFill/>
          </a:ln>
        </p:spPr>
      </p:pic>
      <p:pic>
        <p:nvPicPr>
          <p:cNvPr id="379" name="Google Shape;379;p40"/>
          <p:cNvPicPr preferRelativeResize="0"/>
          <p:nvPr/>
        </p:nvPicPr>
        <p:blipFill rotWithShape="1">
          <a:blip r:embed="rId6">
            <a:alphaModFix amt="35000"/>
          </a:blip>
          <a:srcRect b="16741" l="19037" r="50000" t="30600"/>
          <a:stretch/>
        </p:blipFill>
        <p:spPr>
          <a:xfrm>
            <a:off x="6558529" y="2459903"/>
            <a:ext cx="1002715" cy="1012520"/>
          </a:xfrm>
          <a:prstGeom prst="rect">
            <a:avLst/>
          </a:prstGeom>
          <a:noFill/>
          <a:ln>
            <a:noFill/>
          </a:ln>
        </p:spPr>
      </p:pic>
      <p:pic>
        <p:nvPicPr>
          <p:cNvPr id="380" name="Google Shape;380;p40"/>
          <p:cNvPicPr preferRelativeResize="0"/>
          <p:nvPr/>
        </p:nvPicPr>
        <p:blipFill rotWithShape="1">
          <a:blip r:embed="rId6">
            <a:alphaModFix amt="35000"/>
          </a:blip>
          <a:srcRect b="41630" l="19037" r="65130" t="30600"/>
          <a:stretch/>
        </p:blipFill>
        <p:spPr>
          <a:xfrm>
            <a:off x="7713034" y="2569775"/>
            <a:ext cx="761280" cy="792753"/>
          </a:xfrm>
          <a:prstGeom prst="rect">
            <a:avLst/>
          </a:prstGeom>
          <a:noFill/>
          <a:ln>
            <a:noFill/>
          </a:ln>
        </p:spPr>
      </p:pic>
      <p:pic>
        <p:nvPicPr>
          <p:cNvPr id="381" name="Google Shape;381;p40"/>
          <p:cNvPicPr preferRelativeResize="0"/>
          <p:nvPr/>
        </p:nvPicPr>
        <p:blipFill rotWithShape="1">
          <a:blip r:embed="rId3">
            <a:alphaModFix amt="70000"/>
          </a:blip>
          <a:srcRect b="12592" l="19037" r="50880" t="28000"/>
          <a:stretch/>
        </p:blipFill>
        <p:spPr>
          <a:xfrm>
            <a:off x="1473811" y="2400641"/>
            <a:ext cx="1658842" cy="1945017"/>
          </a:xfrm>
          <a:prstGeom prst="rect">
            <a:avLst/>
          </a:prstGeom>
          <a:noFill/>
          <a:ln>
            <a:noFill/>
          </a:ln>
        </p:spPr>
      </p:pic>
      <p:pic>
        <p:nvPicPr>
          <p:cNvPr id="382" name="Google Shape;382;p40"/>
          <p:cNvPicPr preferRelativeResize="0"/>
          <p:nvPr/>
        </p:nvPicPr>
        <p:blipFill rotWithShape="1">
          <a:blip r:embed="rId4">
            <a:alphaModFix amt="70000"/>
          </a:blip>
          <a:srcRect b="14074" l="18333" r="50000" t="30601"/>
          <a:stretch/>
        </p:blipFill>
        <p:spPr>
          <a:xfrm>
            <a:off x="3406743" y="2731881"/>
            <a:ext cx="1372272" cy="1423512"/>
          </a:xfrm>
          <a:prstGeom prst="rect">
            <a:avLst/>
          </a:prstGeom>
          <a:noFill/>
          <a:ln>
            <a:noFill/>
          </a:ln>
        </p:spPr>
      </p:pic>
      <p:pic>
        <p:nvPicPr>
          <p:cNvPr id="383" name="Google Shape;383;p40"/>
          <p:cNvPicPr preferRelativeResize="0"/>
          <p:nvPr/>
        </p:nvPicPr>
        <p:blipFill rotWithShape="1">
          <a:blip r:embed="rId5">
            <a:alphaModFix amt="70000"/>
          </a:blip>
          <a:srcRect b="20119" l="19037" r="50000" t="36740"/>
          <a:stretch/>
        </p:blipFill>
        <p:spPr>
          <a:xfrm>
            <a:off x="4973841" y="2937378"/>
            <a:ext cx="1307429" cy="1081589"/>
          </a:xfrm>
          <a:prstGeom prst="rect">
            <a:avLst/>
          </a:prstGeom>
          <a:noFill/>
          <a:ln>
            <a:noFill/>
          </a:ln>
        </p:spPr>
      </p:pic>
      <p:pic>
        <p:nvPicPr>
          <p:cNvPr id="384" name="Google Shape;384;p40"/>
          <p:cNvPicPr preferRelativeResize="0"/>
          <p:nvPr/>
        </p:nvPicPr>
        <p:blipFill rotWithShape="1">
          <a:blip r:embed="rId6">
            <a:alphaModFix amt="70000"/>
          </a:blip>
          <a:srcRect b="16741" l="19037" r="50000" t="30600"/>
          <a:stretch/>
        </p:blipFill>
        <p:spPr>
          <a:xfrm>
            <a:off x="6486538" y="2986305"/>
            <a:ext cx="1002715" cy="1012519"/>
          </a:xfrm>
          <a:prstGeom prst="rect">
            <a:avLst/>
          </a:prstGeom>
          <a:noFill/>
          <a:ln>
            <a:noFill/>
          </a:ln>
        </p:spPr>
      </p:pic>
      <p:pic>
        <p:nvPicPr>
          <p:cNvPr id="385" name="Google Shape;385;p40"/>
          <p:cNvPicPr preferRelativeResize="0"/>
          <p:nvPr/>
        </p:nvPicPr>
        <p:blipFill rotWithShape="1">
          <a:blip r:embed="rId6">
            <a:alphaModFix amt="70000"/>
          </a:blip>
          <a:srcRect b="41630" l="19037" r="65130" t="30600"/>
          <a:stretch/>
        </p:blipFill>
        <p:spPr>
          <a:xfrm>
            <a:off x="7626748" y="3064603"/>
            <a:ext cx="761280" cy="792753"/>
          </a:xfrm>
          <a:prstGeom prst="rect">
            <a:avLst/>
          </a:prstGeom>
          <a:noFill/>
          <a:ln>
            <a:noFill/>
          </a:ln>
        </p:spPr>
      </p:pic>
      <p:pic>
        <p:nvPicPr>
          <p:cNvPr id="386" name="Google Shape;386;p40"/>
          <p:cNvPicPr preferRelativeResize="0"/>
          <p:nvPr/>
        </p:nvPicPr>
        <p:blipFill rotWithShape="1">
          <a:blip r:embed="rId3">
            <a:alphaModFix/>
          </a:blip>
          <a:srcRect b="12592" l="19037" r="50880" t="28000"/>
          <a:stretch/>
        </p:blipFill>
        <p:spPr>
          <a:xfrm>
            <a:off x="1381856" y="2983564"/>
            <a:ext cx="1658842" cy="1945017"/>
          </a:xfrm>
          <a:prstGeom prst="rect">
            <a:avLst/>
          </a:prstGeom>
          <a:noFill/>
          <a:ln>
            <a:noFill/>
          </a:ln>
        </p:spPr>
      </p:pic>
      <p:pic>
        <p:nvPicPr>
          <p:cNvPr id="387" name="Google Shape;387;p40"/>
          <p:cNvPicPr preferRelativeResize="0"/>
          <p:nvPr/>
        </p:nvPicPr>
        <p:blipFill rotWithShape="1">
          <a:blip r:embed="rId4">
            <a:alphaModFix/>
          </a:blip>
          <a:srcRect b="14074" l="18333" r="50000" t="30601"/>
          <a:stretch/>
        </p:blipFill>
        <p:spPr>
          <a:xfrm>
            <a:off x="3314788" y="3272675"/>
            <a:ext cx="1372272" cy="1423512"/>
          </a:xfrm>
          <a:prstGeom prst="rect">
            <a:avLst/>
          </a:prstGeom>
          <a:noFill/>
          <a:ln>
            <a:noFill/>
          </a:ln>
        </p:spPr>
      </p:pic>
      <p:pic>
        <p:nvPicPr>
          <p:cNvPr id="388" name="Google Shape;388;p40"/>
          <p:cNvPicPr preferRelativeResize="0"/>
          <p:nvPr/>
        </p:nvPicPr>
        <p:blipFill rotWithShape="1">
          <a:blip r:embed="rId5">
            <a:alphaModFix/>
          </a:blip>
          <a:srcRect b="20119" l="19037" r="50000" t="36740"/>
          <a:stretch/>
        </p:blipFill>
        <p:spPr>
          <a:xfrm>
            <a:off x="4881886" y="3478172"/>
            <a:ext cx="1307429" cy="1081589"/>
          </a:xfrm>
          <a:prstGeom prst="rect">
            <a:avLst/>
          </a:prstGeom>
          <a:noFill/>
          <a:ln>
            <a:noFill/>
          </a:ln>
        </p:spPr>
      </p:pic>
      <p:pic>
        <p:nvPicPr>
          <p:cNvPr id="389" name="Google Shape;389;p40"/>
          <p:cNvPicPr preferRelativeResize="0"/>
          <p:nvPr/>
        </p:nvPicPr>
        <p:blipFill rotWithShape="1">
          <a:blip r:embed="rId6">
            <a:alphaModFix/>
          </a:blip>
          <a:srcRect b="16741" l="19037" r="50000" t="30600"/>
          <a:stretch/>
        </p:blipFill>
        <p:spPr>
          <a:xfrm>
            <a:off x="6315562" y="3512706"/>
            <a:ext cx="1002715" cy="1012520"/>
          </a:xfrm>
          <a:prstGeom prst="rect">
            <a:avLst/>
          </a:prstGeom>
          <a:noFill/>
          <a:ln>
            <a:noFill/>
          </a:ln>
        </p:spPr>
      </p:pic>
      <p:pic>
        <p:nvPicPr>
          <p:cNvPr id="390" name="Google Shape;390;p40"/>
          <p:cNvPicPr preferRelativeResize="0"/>
          <p:nvPr/>
        </p:nvPicPr>
        <p:blipFill rotWithShape="1">
          <a:blip r:embed="rId6">
            <a:alphaModFix/>
          </a:blip>
          <a:srcRect b="41630" l="19037" r="65130" t="30600"/>
          <a:stretch/>
        </p:blipFill>
        <p:spPr>
          <a:xfrm>
            <a:off x="7540289" y="3612014"/>
            <a:ext cx="761280" cy="792753"/>
          </a:xfrm>
          <a:prstGeom prst="rect">
            <a:avLst/>
          </a:prstGeom>
          <a:noFill/>
          <a:ln>
            <a:noFill/>
          </a:ln>
        </p:spPr>
      </p:pic>
      <p:sp>
        <p:nvSpPr>
          <p:cNvPr id="391" name="Google Shape;391;p40"/>
          <p:cNvSpPr txBox="1"/>
          <p:nvPr/>
        </p:nvSpPr>
        <p:spPr>
          <a:xfrm>
            <a:off x="8512500" y="2302588"/>
            <a:ext cx="649500" cy="300000"/>
          </a:xfrm>
          <a:prstGeom prst="rect">
            <a:avLst/>
          </a:prstGeom>
          <a:noFill/>
          <a:ln>
            <a:noFill/>
          </a:ln>
        </p:spPr>
        <p:txBody>
          <a:bodyPr anchorCtr="0" anchor="t" bIns="34275" lIns="68575" spcFirstLastPara="1" rIns="68575" wrap="square" tIns="34275">
            <a:spAutoFit/>
          </a:bodyPr>
          <a:lstStyle/>
          <a:p>
            <a:pPr indent="0" lvl="0" marL="0" marR="0" rtl="0" algn="r">
              <a:spcBef>
                <a:spcPts val="0"/>
              </a:spcBef>
              <a:spcAft>
                <a:spcPts val="0"/>
              </a:spcAft>
              <a:buNone/>
            </a:pPr>
            <a:r>
              <a:rPr b="1" lang="en-GB" sz="1500">
                <a:solidFill>
                  <a:srgbClr val="0070C0"/>
                </a:solidFill>
                <a:latin typeface="Calibri"/>
                <a:ea typeface="Calibri"/>
                <a:cs typeface="Calibri"/>
                <a:sym typeface="Calibri"/>
              </a:rPr>
              <a:t>1 Year</a:t>
            </a:r>
            <a:endParaRPr b="1" sz="1500">
              <a:solidFill>
                <a:srgbClr val="0070C0"/>
              </a:solidFill>
              <a:latin typeface="Calibri"/>
              <a:ea typeface="Calibri"/>
              <a:cs typeface="Calibri"/>
              <a:sym typeface="Calibri"/>
            </a:endParaRPr>
          </a:p>
        </p:txBody>
      </p:sp>
      <p:sp>
        <p:nvSpPr>
          <p:cNvPr id="392" name="Google Shape;392;p40"/>
          <p:cNvSpPr txBox="1"/>
          <p:nvPr/>
        </p:nvSpPr>
        <p:spPr>
          <a:xfrm>
            <a:off x="8293050" y="2816163"/>
            <a:ext cx="857400" cy="300000"/>
          </a:xfrm>
          <a:prstGeom prst="rect">
            <a:avLst/>
          </a:prstGeom>
          <a:noFill/>
          <a:ln>
            <a:noFill/>
          </a:ln>
        </p:spPr>
        <p:txBody>
          <a:bodyPr anchorCtr="0" anchor="t" bIns="34275" lIns="68575" spcFirstLastPara="1" rIns="68575" wrap="square" tIns="34275">
            <a:spAutoFit/>
          </a:bodyPr>
          <a:lstStyle/>
          <a:p>
            <a:pPr indent="0" lvl="0" marL="0" marR="0" rtl="0" algn="r">
              <a:spcBef>
                <a:spcPts val="0"/>
              </a:spcBef>
              <a:spcAft>
                <a:spcPts val="0"/>
              </a:spcAft>
              <a:buNone/>
            </a:pPr>
            <a:r>
              <a:rPr b="1" lang="en-GB" sz="1500">
                <a:solidFill>
                  <a:srgbClr val="C00000"/>
                </a:solidFill>
                <a:latin typeface="Calibri"/>
                <a:ea typeface="Calibri"/>
                <a:cs typeface="Calibri"/>
                <a:sym typeface="Calibri"/>
              </a:rPr>
              <a:t>1 Mnth</a:t>
            </a:r>
            <a:endParaRPr b="1" sz="1500">
              <a:solidFill>
                <a:srgbClr val="C00000"/>
              </a:solidFill>
              <a:latin typeface="Calibri"/>
              <a:ea typeface="Calibri"/>
              <a:cs typeface="Calibri"/>
              <a:sym typeface="Calibri"/>
            </a:endParaRPr>
          </a:p>
        </p:txBody>
      </p:sp>
      <p:sp>
        <p:nvSpPr>
          <p:cNvPr id="393" name="Google Shape;393;p40"/>
          <p:cNvSpPr txBox="1"/>
          <p:nvPr/>
        </p:nvSpPr>
        <p:spPr>
          <a:xfrm>
            <a:off x="8530350" y="3310975"/>
            <a:ext cx="613800" cy="300000"/>
          </a:xfrm>
          <a:prstGeom prst="rect">
            <a:avLst/>
          </a:prstGeom>
          <a:noFill/>
          <a:ln>
            <a:noFill/>
          </a:ln>
        </p:spPr>
        <p:txBody>
          <a:bodyPr anchorCtr="0" anchor="t" bIns="34275" lIns="68575" spcFirstLastPara="1" rIns="68575" wrap="square" tIns="34275">
            <a:spAutoFit/>
          </a:bodyPr>
          <a:lstStyle/>
          <a:p>
            <a:pPr indent="0" lvl="0" marL="0" marR="0" rtl="0" algn="r">
              <a:spcBef>
                <a:spcPts val="0"/>
              </a:spcBef>
              <a:spcAft>
                <a:spcPts val="0"/>
              </a:spcAft>
              <a:buNone/>
            </a:pPr>
            <a:r>
              <a:rPr b="1" lang="en-GB" sz="1500">
                <a:solidFill>
                  <a:srgbClr val="00602B"/>
                </a:solidFill>
                <a:latin typeface="Calibri"/>
                <a:ea typeface="Calibri"/>
                <a:cs typeface="Calibri"/>
                <a:sym typeface="Calibri"/>
              </a:rPr>
              <a:t>1 Day</a:t>
            </a:r>
            <a:endParaRPr b="1" sz="1500">
              <a:solidFill>
                <a:srgbClr val="00602B"/>
              </a:solidFill>
              <a:latin typeface="Calibri"/>
              <a:ea typeface="Calibri"/>
              <a:cs typeface="Calibri"/>
              <a:sym typeface="Calibri"/>
            </a:endParaRPr>
          </a:p>
        </p:txBody>
      </p:sp>
      <p:sp>
        <p:nvSpPr>
          <p:cNvPr id="394" name="Google Shape;394;p40"/>
          <p:cNvSpPr txBox="1"/>
          <p:nvPr/>
        </p:nvSpPr>
        <p:spPr>
          <a:xfrm>
            <a:off x="8460700" y="3928075"/>
            <a:ext cx="683400" cy="300000"/>
          </a:xfrm>
          <a:prstGeom prst="rect">
            <a:avLst/>
          </a:prstGeom>
          <a:noFill/>
          <a:ln>
            <a:noFill/>
          </a:ln>
        </p:spPr>
        <p:txBody>
          <a:bodyPr anchorCtr="0" anchor="t" bIns="34275" lIns="68575" spcFirstLastPara="1" rIns="68575" wrap="square" tIns="34275">
            <a:spAutoFit/>
          </a:bodyPr>
          <a:lstStyle/>
          <a:p>
            <a:pPr indent="0" lvl="0" marL="0" marR="0" rtl="0" algn="r">
              <a:spcBef>
                <a:spcPts val="0"/>
              </a:spcBef>
              <a:spcAft>
                <a:spcPts val="0"/>
              </a:spcAft>
              <a:buNone/>
            </a:pPr>
            <a:r>
              <a:rPr b="1" lang="en-GB" sz="1500">
                <a:solidFill>
                  <a:srgbClr val="604D2C"/>
                </a:solidFill>
                <a:latin typeface="Calibri"/>
                <a:ea typeface="Calibri"/>
                <a:cs typeface="Calibri"/>
                <a:sym typeface="Calibri"/>
              </a:rPr>
              <a:t>1 Hour</a:t>
            </a:r>
            <a:endParaRPr b="1" sz="1500">
              <a:solidFill>
                <a:srgbClr val="604D2C"/>
              </a:solidFill>
              <a:latin typeface="Calibri"/>
              <a:ea typeface="Calibri"/>
              <a:cs typeface="Calibri"/>
              <a:sym typeface="Calibri"/>
            </a:endParaRPr>
          </a:p>
        </p:txBody>
      </p:sp>
      <p:sp>
        <p:nvSpPr>
          <p:cNvPr id="395" name="Google Shape;395;p40"/>
          <p:cNvSpPr txBox="1"/>
          <p:nvPr/>
        </p:nvSpPr>
        <p:spPr>
          <a:xfrm>
            <a:off x="243975" y="175647"/>
            <a:ext cx="7886700" cy="483900"/>
          </a:xfrm>
          <a:prstGeom prst="rect">
            <a:avLst/>
          </a:prstGeom>
          <a:noFill/>
          <a:ln>
            <a:noFill/>
          </a:ln>
        </p:spPr>
        <p:txBody>
          <a:bodyPr anchorCtr="0" anchor="ctr" bIns="34275" lIns="68575" spcFirstLastPara="1" rIns="68575" wrap="square" tIns="34275">
            <a:normAutofit/>
          </a:bodyPr>
          <a:lstStyle/>
          <a:p>
            <a:pPr indent="0" lvl="0" marL="0" marR="0" rtl="0" algn="l">
              <a:lnSpc>
                <a:spcPct val="90000"/>
              </a:lnSpc>
              <a:spcBef>
                <a:spcPts val="0"/>
              </a:spcBef>
              <a:spcAft>
                <a:spcPts val="0"/>
              </a:spcAft>
              <a:buClr>
                <a:srgbClr val="000000"/>
              </a:buClr>
              <a:buSzPts val="1800"/>
              <a:buFont typeface="Arial"/>
              <a:buNone/>
            </a:pPr>
            <a:r>
              <a:rPr b="1" lang="en-GB" sz="1800">
                <a:solidFill>
                  <a:srgbClr val="005859"/>
                </a:solidFill>
                <a:latin typeface="Montserrat"/>
                <a:ea typeface="Montserrat"/>
                <a:cs typeface="Montserrat"/>
                <a:sym typeface="Montserrat"/>
              </a:rPr>
              <a:t>Introduction to Data Cubes</a:t>
            </a:r>
            <a:endParaRPr b="1" i="0" sz="1800" u="none" cap="none" strike="noStrike">
              <a:solidFill>
                <a:srgbClr val="005859"/>
              </a:solidFill>
              <a:latin typeface="Montserrat"/>
              <a:ea typeface="Montserrat"/>
              <a:cs typeface="Montserrat"/>
              <a:sym typeface="Montserrat"/>
            </a:endParaRPr>
          </a:p>
        </p:txBody>
      </p:sp>
      <p:sp>
        <p:nvSpPr>
          <p:cNvPr id="396" name="Google Shape;396;p40"/>
          <p:cNvSpPr/>
          <p:nvPr/>
        </p:nvSpPr>
        <p:spPr>
          <a:xfrm>
            <a:off x="0" y="954143"/>
            <a:ext cx="9144000" cy="444900"/>
          </a:xfrm>
          <a:prstGeom prst="homePlate">
            <a:avLst>
              <a:gd fmla="val 0" name="adj"/>
            </a:avLst>
          </a:prstGeom>
          <a:solidFill>
            <a:srgbClr val="6CDDB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397" name="Google Shape;397;p40"/>
          <p:cNvSpPr txBox="1"/>
          <p:nvPr/>
        </p:nvSpPr>
        <p:spPr>
          <a:xfrm>
            <a:off x="274892" y="1024002"/>
            <a:ext cx="90798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lang="en-GB">
                <a:solidFill>
                  <a:srgbClr val="EFF8F5"/>
                </a:solidFill>
                <a:latin typeface="Montserrat"/>
                <a:ea typeface="Montserrat"/>
                <a:cs typeface="Montserrat"/>
                <a:sym typeface="Montserrat"/>
              </a:rPr>
              <a:t>Variability across scales</a:t>
            </a:r>
            <a:endParaRPr b="0" i="0" sz="1400" u="none" cap="none" strike="noStrike">
              <a:solidFill>
                <a:srgbClr val="000000"/>
              </a:solidFill>
              <a:latin typeface="Arial"/>
              <a:ea typeface="Arial"/>
              <a:cs typeface="Arial"/>
              <a:sym typeface="Arial"/>
            </a:endParaRPr>
          </a:p>
        </p:txBody>
      </p:sp>
      <p:sp>
        <p:nvSpPr>
          <p:cNvPr id="398" name="Google Shape;398;p40"/>
          <p:cNvSpPr txBox="1"/>
          <p:nvPr/>
        </p:nvSpPr>
        <p:spPr>
          <a:xfrm>
            <a:off x="243975" y="618300"/>
            <a:ext cx="5145300" cy="307800"/>
          </a:xfrm>
          <a:prstGeom prst="rect">
            <a:avLst/>
          </a:prstGeom>
          <a:noFill/>
          <a:ln>
            <a:noFill/>
          </a:ln>
        </p:spPr>
        <p:txBody>
          <a:bodyPr anchorCtr="0" anchor="t" bIns="34275" lIns="68575" spcFirstLastPara="1" rIns="68575" wrap="square" tIns="34275">
            <a:normAutofit/>
          </a:bodyPr>
          <a:lstStyle/>
          <a:p>
            <a:pPr indent="0" lvl="0" marL="0" marR="0" rtl="0" algn="l">
              <a:lnSpc>
                <a:spcPct val="90000"/>
              </a:lnSpc>
              <a:spcBef>
                <a:spcPts val="800"/>
              </a:spcBef>
              <a:spcAft>
                <a:spcPts val="0"/>
              </a:spcAft>
              <a:buClr>
                <a:srgbClr val="000000"/>
              </a:buClr>
              <a:buSzPts val="1200"/>
              <a:buFont typeface="Arial"/>
              <a:buNone/>
            </a:pPr>
            <a:r>
              <a:rPr b="1" lang="en-GB" sz="1200">
                <a:solidFill>
                  <a:srgbClr val="47A52A"/>
                </a:solidFill>
                <a:latin typeface="Montserrat"/>
                <a:ea typeface="Montserrat"/>
                <a:cs typeface="Montserrat"/>
                <a:sym typeface="Montserrat"/>
              </a:rPr>
              <a:t>Time - Space - Variables</a:t>
            </a:r>
            <a:r>
              <a:rPr b="0" i="0" lang="en-GB" sz="1200" u="none" cap="none" strike="noStrike">
                <a:solidFill>
                  <a:srgbClr val="47A52A"/>
                </a:solidFill>
                <a:latin typeface="Montserrat"/>
                <a:ea typeface="Montserrat"/>
                <a:cs typeface="Montserrat"/>
                <a:sym typeface="Montserrat"/>
              </a:rPr>
              <a:t> </a:t>
            </a:r>
            <a:endParaRPr b="0" i="0" sz="1200" u="none" cap="none" strike="noStrike">
              <a:solidFill>
                <a:srgbClr val="47A52A"/>
              </a:solidFill>
              <a:latin typeface="Montserrat"/>
              <a:ea typeface="Montserrat"/>
              <a:cs typeface="Montserrat"/>
              <a:sym typeface="Montserrat"/>
            </a:endParaRPr>
          </a:p>
        </p:txBody>
      </p:sp>
      <p:grpSp>
        <p:nvGrpSpPr>
          <p:cNvPr id="399" name="Google Shape;399;p40"/>
          <p:cNvGrpSpPr/>
          <p:nvPr/>
        </p:nvGrpSpPr>
        <p:grpSpPr>
          <a:xfrm>
            <a:off x="3875039" y="1494577"/>
            <a:ext cx="4418000" cy="150707"/>
            <a:chOff x="6044085" y="6411769"/>
            <a:chExt cx="5890667" cy="200942"/>
          </a:xfrm>
        </p:grpSpPr>
        <p:sp>
          <p:nvSpPr>
            <p:cNvPr id="400" name="Google Shape;400;p40"/>
            <p:cNvSpPr/>
            <p:nvPr/>
          </p:nvSpPr>
          <p:spPr>
            <a:xfrm rot="10800000">
              <a:off x="6044085" y="6427413"/>
              <a:ext cx="2520000" cy="154200"/>
            </a:xfrm>
            <a:prstGeom prst="stripedRightArrow">
              <a:avLst>
                <a:gd fmla="val 44997" name="adj1"/>
                <a:gd fmla="val 65010" name="adj2"/>
              </a:avLst>
            </a:prstGeom>
            <a:solidFill>
              <a:srgbClr val="980000"/>
            </a:solidFill>
            <a:ln>
              <a:noFill/>
            </a:ln>
          </p:spPr>
          <p:txBody>
            <a:bodyPr anchorCtr="0" anchor="ctr" bIns="13750" lIns="27500" spcFirstLastPara="1" rIns="27500" wrap="square" tIns="13750">
              <a:noAutofit/>
            </a:bodyPr>
            <a:lstStyle/>
            <a:p>
              <a:pPr indent="0" lvl="0" marL="0" marR="0" rtl="0" algn="ctr">
                <a:spcBef>
                  <a:spcPts val="0"/>
                </a:spcBef>
                <a:spcAft>
                  <a:spcPts val="0"/>
                </a:spcAft>
                <a:buNone/>
              </a:pPr>
              <a:r>
                <a:t/>
              </a:r>
              <a:endParaRPr sz="700">
                <a:solidFill>
                  <a:schemeClr val="lt1"/>
                </a:solidFill>
                <a:latin typeface="Calibri"/>
                <a:ea typeface="Calibri"/>
                <a:cs typeface="Calibri"/>
                <a:sym typeface="Calibri"/>
              </a:endParaRPr>
            </a:p>
          </p:txBody>
        </p:sp>
        <p:sp>
          <p:nvSpPr>
            <p:cNvPr id="401" name="Google Shape;401;p40"/>
            <p:cNvSpPr/>
            <p:nvPr/>
          </p:nvSpPr>
          <p:spPr>
            <a:xfrm flipH="1" rot="10800000">
              <a:off x="9414752" y="6427311"/>
              <a:ext cx="2520000" cy="185400"/>
            </a:xfrm>
            <a:prstGeom prst="stripedRightArrow">
              <a:avLst>
                <a:gd fmla="val 44997" name="adj1"/>
                <a:gd fmla="val 65010" name="adj2"/>
              </a:avLst>
            </a:prstGeom>
            <a:solidFill>
              <a:srgbClr val="980000"/>
            </a:solidFill>
            <a:ln>
              <a:noFill/>
            </a:ln>
          </p:spPr>
          <p:txBody>
            <a:bodyPr anchorCtr="0" anchor="ctr" bIns="13750" lIns="27500" spcFirstLastPara="1" rIns="27500" wrap="square" tIns="13750">
              <a:noAutofit/>
            </a:bodyPr>
            <a:lstStyle/>
            <a:p>
              <a:pPr indent="0" lvl="0" marL="0" marR="0" rtl="0" algn="ctr">
                <a:spcBef>
                  <a:spcPts val="0"/>
                </a:spcBef>
                <a:spcAft>
                  <a:spcPts val="0"/>
                </a:spcAft>
                <a:buNone/>
              </a:pPr>
              <a:r>
                <a:t/>
              </a:r>
              <a:endParaRPr sz="700">
                <a:solidFill>
                  <a:schemeClr val="lt1"/>
                </a:solidFill>
                <a:latin typeface="Calibri"/>
                <a:ea typeface="Calibri"/>
                <a:cs typeface="Calibri"/>
                <a:sym typeface="Calibri"/>
              </a:endParaRPr>
            </a:p>
          </p:txBody>
        </p:sp>
        <p:sp>
          <p:nvSpPr>
            <p:cNvPr id="402" name="Google Shape;402;p40"/>
            <p:cNvSpPr txBox="1"/>
            <p:nvPr/>
          </p:nvSpPr>
          <p:spPr>
            <a:xfrm flipH="1">
              <a:off x="8848964" y="6411769"/>
              <a:ext cx="399300" cy="180600"/>
            </a:xfrm>
            <a:prstGeom prst="rect">
              <a:avLst/>
            </a:prstGeom>
            <a:noFill/>
            <a:ln>
              <a:noFill/>
            </a:ln>
          </p:spPr>
          <p:txBody>
            <a:bodyPr anchorCtr="0" anchor="t" bIns="13750" lIns="27500" spcFirstLastPara="1" rIns="27500" wrap="square" tIns="13750">
              <a:spAutoFit/>
            </a:bodyPr>
            <a:lstStyle/>
            <a:p>
              <a:pPr indent="0" lvl="0" marL="0" marR="0" rtl="0" algn="l">
                <a:spcBef>
                  <a:spcPts val="0"/>
                </a:spcBef>
                <a:spcAft>
                  <a:spcPts val="0"/>
                </a:spcAft>
                <a:buNone/>
              </a:pPr>
              <a:r>
                <a:rPr b="1" lang="en-GB" sz="700">
                  <a:solidFill>
                    <a:srgbClr val="980000"/>
                  </a:solidFill>
                  <a:latin typeface="Calibri"/>
                  <a:ea typeface="Calibri"/>
                  <a:cs typeface="Calibri"/>
                  <a:sym typeface="Calibri"/>
                </a:rPr>
                <a:t>TIME</a:t>
              </a:r>
              <a:endParaRPr sz="1100">
                <a:solidFill>
                  <a:srgbClr val="980000"/>
                </a:solidFill>
              </a:endParaRPr>
            </a:p>
          </p:txBody>
        </p:sp>
      </p:grpSp>
      <p:grpSp>
        <p:nvGrpSpPr>
          <p:cNvPr id="403" name="Google Shape;403;p40"/>
          <p:cNvGrpSpPr/>
          <p:nvPr/>
        </p:nvGrpSpPr>
        <p:grpSpPr>
          <a:xfrm>
            <a:off x="3820214" y="4806352"/>
            <a:ext cx="4418000" cy="148882"/>
            <a:chOff x="6044085" y="6414202"/>
            <a:chExt cx="5890667" cy="198509"/>
          </a:xfrm>
        </p:grpSpPr>
        <p:sp>
          <p:nvSpPr>
            <p:cNvPr id="404" name="Google Shape;404;p40"/>
            <p:cNvSpPr/>
            <p:nvPr/>
          </p:nvSpPr>
          <p:spPr>
            <a:xfrm rot="10800000">
              <a:off x="6044085" y="6427413"/>
              <a:ext cx="2520000" cy="154200"/>
            </a:xfrm>
            <a:prstGeom prst="stripedRightArrow">
              <a:avLst>
                <a:gd fmla="val 44997" name="adj1"/>
                <a:gd fmla="val 65010" name="adj2"/>
              </a:avLst>
            </a:prstGeom>
            <a:solidFill>
              <a:srgbClr val="0000FF"/>
            </a:solidFill>
            <a:ln>
              <a:noFill/>
            </a:ln>
          </p:spPr>
          <p:txBody>
            <a:bodyPr anchorCtr="0" anchor="ctr" bIns="13750" lIns="27500" spcFirstLastPara="1" rIns="27500" wrap="square" tIns="13750">
              <a:noAutofit/>
            </a:bodyPr>
            <a:lstStyle/>
            <a:p>
              <a:pPr indent="0" lvl="0" marL="0" marR="0" rtl="0" algn="ctr">
                <a:spcBef>
                  <a:spcPts val="0"/>
                </a:spcBef>
                <a:spcAft>
                  <a:spcPts val="0"/>
                </a:spcAft>
                <a:buNone/>
              </a:pPr>
              <a:r>
                <a:t/>
              </a:r>
              <a:endParaRPr sz="700">
                <a:solidFill>
                  <a:schemeClr val="lt1"/>
                </a:solidFill>
                <a:latin typeface="Calibri"/>
                <a:ea typeface="Calibri"/>
                <a:cs typeface="Calibri"/>
                <a:sym typeface="Calibri"/>
              </a:endParaRPr>
            </a:p>
          </p:txBody>
        </p:sp>
        <p:sp>
          <p:nvSpPr>
            <p:cNvPr id="405" name="Google Shape;405;p40"/>
            <p:cNvSpPr/>
            <p:nvPr/>
          </p:nvSpPr>
          <p:spPr>
            <a:xfrm flipH="1" rot="10800000">
              <a:off x="9414752" y="6427311"/>
              <a:ext cx="2520000" cy="185400"/>
            </a:xfrm>
            <a:prstGeom prst="stripedRightArrow">
              <a:avLst>
                <a:gd fmla="val 44997" name="adj1"/>
                <a:gd fmla="val 65010" name="adj2"/>
              </a:avLst>
            </a:prstGeom>
            <a:solidFill>
              <a:srgbClr val="0000FF"/>
            </a:solidFill>
            <a:ln>
              <a:noFill/>
            </a:ln>
          </p:spPr>
          <p:txBody>
            <a:bodyPr anchorCtr="0" anchor="ctr" bIns="13750" lIns="27500" spcFirstLastPara="1" rIns="27500" wrap="square" tIns="13750">
              <a:noAutofit/>
            </a:bodyPr>
            <a:lstStyle/>
            <a:p>
              <a:pPr indent="0" lvl="0" marL="0" marR="0" rtl="0" algn="ctr">
                <a:spcBef>
                  <a:spcPts val="0"/>
                </a:spcBef>
                <a:spcAft>
                  <a:spcPts val="0"/>
                </a:spcAft>
                <a:buNone/>
              </a:pPr>
              <a:r>
                <a:t/>
              </a:r>
              <a:endParaRPr sz="700">
                <a:solidFill>
                  <a:schemeClr val="lt1"/>
                </a:solidFill>
                <a:latin typeface="Calibri"/>
                <a:ea typeface="Calibri"/>
                <a:cs typeface="Calibri"/>
                <a:sym typeface="Calibri"/>
              </a:endParaRPr>
            </a:p>
          </p:txBody>
        </p:sp>
        <p:sp>
          <p:nvSpPr>
            <p:cNvPr id="406" name="Google Shape;406;p40"/>
            <p:cNvSpPr txBox="1"/>
            <p:nvPr/>
          </p:nvSpPr>
          <p:spPr>
            <a:xfrm flipH="1">
              <a:off x="8803597" y="6414202"/>
              <a:ext cx="399300" cy="180600"/>
            </a:xfrm>
            <a:prstGeom prst="rect">
              <a:avLst/>
            </a:prstGeom>
            <a:noFill/>
            <a:ln>
              <a:noFill/>
            </a:ln>
          </p:spPr>
          <p:txBody>
            <a:bodyPr anchorCtr="0" anchor="t" bIns="13750" lIns="27500" spcFirstLastPara="1" rIns="27500" wrap="square" tIns="13750">
              <a:spAutoFit/>
            </a:bodyPr>
            <a:lstStyle/>
            <a:p>
              <a:pPr indent="0" lvl="0" marL="0" marR="0" rtl="0" algn="l">
                <a:spcBef>
                  <a:spcPts val="0"/>
                </a:spcBef>
                <a:spcAft>
                  <a:spcPts val="0"/>
                </a:spcAft>
                <a:buNone/>
              </a:pPr>
              <a:r>
                <a:rPr b="1" lang="en-GB" sz="700">
                  <a:solidFill>
                    <a:srgbClr val="0000FF"/>
                  </a:solidFill>
                  <a:latin typeface="Calibri"/>
                  <a:ea typeface="Calibri"/>
                  <a:cs typeface="Calibri"/>
                  <a:sym typeface="Calibri"/>
                </a:rPr>
                <a:t>SPACE</a:t>
              </a:r>
              <a:endParaRPr b="1" sz="1100">
                <a:solidFill>
                  <a:srgbClr val="0000FF"/>
                </a:solidFil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3"/>
                                        </p:tgtEl>
                                        <p:attrNameLst>
                                          <p:attrName>style.visibility</p:attrName>
                                        </p:attrNameLst>
                                      </p:cBhvr>
                                      <p:to>
                                        <p:strVal val="visible"/>
                                      </p:to>
                                    </p:set>
                                  </p:childTnLst>
                                </p:cTn>
                              </p:par>
                              <p:par>
                                <p:cTn fill="hold" nodeType="withEffect" presetClass="entr" presetID="2" presetSubtype="8">
                                  <p:stCondLst>
                                    <p:cond delay="0"/>
                                  </p:stCondLst>
                                  <p:childTnLst>
                                    <p:set>
                                      <p:cBhvr>
                                        <p:cTn dur="1" fill="hold">
                                          <p:stCondLst>
                                            <p:cond delay="0"/>
                                          </p:stCondLst>
                                        </p:cTn>
                                        <p:tgtEl>
                                          <p:spTgt spid="386"/>
                                        </p:tgtEl>
                                        <p:attrNameLst>
                                          <p:attrName>style.visibility</p:attrName>
                                        </p:attrNameLst>
                                      </p:cBhvr>
                                      <p:to>
                                        <p:strVal val="visible"/>
                                      </p:to>
                                    </p:set>
                                    <p:anim calcmode="lin" valueType="num">
                                      <p:cBhvr additive="base">
                                        <p:cTn dur="1000"/>
                                        <p:tgtEl>
                                          <p:spTgt spid="386"/>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387"/>
                                        </p:tgtEl>
                                        <p:attrNameLst>
                                          <p:attrName>style.visibility</p:attrName>
                                        </p:attrNameLst>
                                      </p:cBhvr>
                                      <p:to>
                                        <p:strVal val="visible"/>
                                      </p:to>
                                    </p:set>
                                    <p:anim calcmode="lin" valueType="num">
                                      <p:cBhvr additive="base">
                                        <p:cTn dur="1000"/>
                                        <p:tgtEl>
                                          <p:spTgt spid="387"/>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388"/>
                                        </p:tgtEl>
                                        <p:attrNameLst>
                                          <p:attrName>style.visibility</p:attrName>
                                        </p:attrNameLst>
                                      </p:cBhvr>
                                      <p:to>
                                        <p:strVal val="visible"/>
                                      </p:to>
                                    </p:set>
                                    <p:anim calcmode="lin" valueType="num">
                                      <p:cBhvr additive="base">
                                        <p:cTn dur="1000"/>
                                        <p:tgtEl>
                                          <p:spTgt spid="388"/>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389"/>
                                        </p:tgtEl>
                                        <p:attrNameLst>
                                          <p:attrName>style.visibility</p:attrName>
                                        </p:attrNameLst>
                                      </p:cBhvr>
                                      <p:to>
                                        <p:strVal val="visible"/>
                                      </p:to>
                                    </p:set>
                                    <p:anim calcmode="lin" valueType="num">
                                      <p:cBhvr additive="base">
                                        <p:cTn dur="1000"/>
                                        <p:tgtEl>
                                          <p:spTgt spid="389"/>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390"/>
                                        </p:tgtEl>
                                        <p:attrNameLst>
                                          <p:attrName>style.visibility</p:attrName>
                                        </p:attrNameLst>
                                      </p:cBhvr>
                                      <p:to>
                                        <p:strVal val="visible"/>
                                      </p:to>
                                    </p:set>
                                    <p:anim calcmode="lin" valueType="num">
                                      <p:cBhvr additive="base">
                                        <p:cTn dur="1000"/>
                                        <p:tgtEl>
                                          <p:spTgt spid="390"/>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4"/>
                                        </p:tgtEl>
                                        <p:attrNameLst>
                                          <p:attrName>style.visibility</p:attrName>
                                        </p:attrNameLst>
                                      </p:cBhvr>
                                      <p:to>
                                        <p:strVal val="visible"/>
                                      </p:to>
                                    </p:set>
                                  </p:childTnLst>
                                </p:cTn>
                              </p:par>
                            </p:childTnLst>
                          </p:cTn>
                        </p:par>
                        <p:par>
                          <p:cTn fill="hold">
                            <p:stCondLst>
                              <p:cond delay="0"/>
                            </p:stCondLst>
                            <p:childTnLst>
                              <p:par>
                                <p:cTn fill="hold" nodeType="afterEffect" presetClass="entr" presetID="2" presetSubtype="4">
                                  <p:stCondLst>
                                    <p:cond delay="0"/>
                                  </p:stCondLst>
                                  <p:childTnLst>
                                    <p:set>
                                      <p:cBhvr>
                                        <p:cTn dur="1" fill="hold">
                                          <p:stCondLst>
                                            <p:cond delay="0"/>
                                          </p:stCondLst>
                                        </p:cTn>
                                        <p:tgtEl>
                                          <p:spTgt spid="371"/>
                                        </p:tgtEl>
                                        <p:attrNameLst>
                                          <p:attrName>style.visibility</p:attrName>
                                        </p:attrNameLst>
                                      </p:cBhvr>
                                      <p:to>
                                        <p:strVal val="visible"/>
                                      </p:to>
                                    </p:set>
                                    <p:anim calcmode="lin" valueType="num">
                                      <p:cBhvr additive="base">
                                        <p:cTn dur="1000"/>
                                        <p:tgtEl>
                                          <p:spTgt spid="371"/>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372"/>
                                        </p:tgtEl>
                                        <p:attrNameLst>
                                          <p:attrName>style.visibility</p:attrName>
                                        </p:attrNameLst>
                                      </p:cBhvr>
                                      <p:to>
                                        <p:strVal val="visible"/>
                                      </p:to>
                                    </p:set>
                                    <p:anim calcmode="lin" valueType="num">
                                      <p:cBhvr additive="base">
                                        <p:cTn dur="1000"/>
                                        <p:tgtEl>
                                          <p:spTgt spid="372"/>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373"/>
                                        </p:tgtEl>
                                        <p:attrNameLst>
                                          <p:attrName>style.visibility</p:attrName>
                                        </p:attrNameLst>
                                      </p:cBhvr>
                                      <p:to>
                                        <p:strVal val="visible"/>
                                      </p:to>
                                    </p:set>
                                    <p:anim calcmode="lin" valueType="num">
                                      <p:cBhvr additive="base">
                                        <p:cTn dur="1000"/>
                                        <p:tgtEl>
                                          <p:spTgt spid="373"/>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374"/>
                                        </p:tgtEl>
                                        <p:attrNameLst>
                                          <p:attrName>style.visibility</p:attrName>
                                        </p:attrNameLst>
                                      </p:cBhvr>
                                      <p:to>
                                        <p:strVal val="visible"/>
                                      </p:to>
                                    </p:set>
                                    <p:anim calcmode="lin" valueType="num">
                                      <p:cBhvr additive="base">
                                        <p:cTn dur="1000"/>
                                        <p:tgtEl>
                                          <p:spTgt spid="374"/>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376"/>
                                        </p:tgtEl>
                                        <p:attrNameLst>
                                          <p:attrName>style.visibility</p:attrName>
                                        </p:attrNameLst>
                                      </p:cBhvr>
                                      <p:to>
                                        <p:strVal val="visible"/>
                                      </p:to>
                                    </p:set>
                                    <p:anim calcmode="lin" valueType="num">
                                      <p:cBhvr additive="base">
                                        <p:cTn dur="1000"/>
                                        <p:tgtEl>
                                          <p:spTgt spid="376"/>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377"/>
                                        </p:tgtEl>
                                        <p:attrNameLst>
                                          <p:attrName>style.visibility</p:attrName>
                                        </p:attrNameLst>
                                      </p:cBhvr>
                                      <p:to>
                                        <p:strVal val="visible"/>
                                      </p:to>
                                    </p:set>
                                    <p:anim calcmode="lin" valueType="num">
                                      <p:cBhvr additive="base">
                                        <p:cTn dur="1000"/>
                                        <p:tgtEl>
                                          <p:spTgt spid="377"/>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378"/>
                                        </p:tgtEl>
                                        <p:attrNameLst>
                                          <p:attrName>style.visibility</p:attrName>
                                        </p:attrNameLst>
                                      </p:cBhvr>
                                      <p:to>
                                        <p:strVal val="visible"/>
                                      </p:to>
                                    </p:set>
                                    <p:anim calcmode="lin" valueType="num">
                                      <p:cBhvr additive="base">
                                        <p:cTn dur="1000"/>
                                        <p:tgtEl>
                                          <p:spTgt spid="378"/>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379"/>
                                        </p:tgtEl>
                                        <p:attrNameLst>
                                          <p:attrName>style.visibility</p:attrName>
                                        </p:attrNameLst>
                                      </p:cBhvr>
                                      <p:to>
                                        <p:strVal val="visible"/>
                                      </p:to>
                                    </p:set>
                                    <p:anim calcmode="lin" valueType="num">
                                      <p:cBhvr additive="base">
                                        <p:cTn dur="1000"/>
                                        <p:tgtEl>
                                          <p:spTgt spid="379"/>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380"/>
                                        </p:tgtEl>
                                        <p:attrNameLst>
                                          <p:attrName>style.visibility</p:attrName>
                                        </p:attrNameLst>
                                      </p:cBhvr>
                                      <p:to>
                                        <p:strVal val="visible"/>
                                      </p:to>
                                    </p:set>
                                    <p:anim calcmode="lin" valueType="num">
                                      <p:cBhvr additive="base">
                                        <p:cTn dur="1000"/>
                                        <p:tgtEl>
                                          <p:spTgt spid="380"/>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381"/>
                                        </p:tgtEl>
                                        <p:attrNameLst>
                                          <p:attrName>style.visibility</p:attrName>
                                        </p:attrNameLst>
                                      </p:cBhvr>
                                      <p:to>
                                        <p:strVal val="visible"/>
                                      </p:to>
                                    </p:set>
                                    <p:anim calcmode="lin" valueType="num">
                                      <p:cBhvr additive="base">
                                        <p:cTn dur="1000"/>
                                        <p:tgtEl>
                                          <p:spTgt spid="381"/>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382"/>
                                        </p:tgtEl>
                                        <p:attrNameLst>
                                          <p:attrName>style.visibility</p:attrName>
                                        </p:attrNameLst>
                                      </p:cBhvr>
                                      <p:to>
                                        <p:strVal val="visible"/>
                                      </p:to>
                                    </p:set>
                                    <p:anim calcmode="lin" valueType="num">
                                      <p:cBhvr additive="base">
                                        <p:cTn dur="1000"/>
                                        <p:tgtEl>
                                          <p:spTgt spid="382"/>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383"/>
                                        </p:tgtEl>
                                        <p:attrNameLst>
                                          <p:attrName>style.visibility</p:attrName>
                                        </p:attrNameLst>
                                      </p:cBhvr>
                                      <p:to>
                                        <p:strVal val="visible"/>
                                      </p:to>
                                    </p:set>
                                    <p:anim calcmode="lin" valueType="num">
                                      <p:cBhvr additive="base">
                                        <p:cTn dur="1000"/>
                                        <p:tgtEl>
                                          <p:spTgt spid="383"/>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384"/>
                                        </p:tgtEl>
                                        <p:attrNameLst>
                                          <p:attrName>style.visibility</p:attrName>
                                        </p:attrNameLst>
                                      </p:cBhvr>
                                      <p:to>
                                        <p:strVal val="visible"/>
                                      </p:to>
                                    </p:set>
                                    <p:anim calcmode="lin" valueType="num">
                                      <p:cBhvr additive="base">
                                        <p:cTn dur="1000"/>
                                        <p:tgtEl>
                                          <p:spTgt spid="384"/>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385"/>
                                        </p:tgtEl>
                                        <p:attrNameLst>
                                          <p:attrName>style.visibility</p:attrName>
                                        </p:attrNameLst>
                                      </p:cBhvr>
                                      <p:to>
                                        <p:strVal val="visible"/>
                                      </p:to>
                                    </p:set>
                                    <p:anim calcmode="lin" valueType="num">
                                      <p:cBhvr additive="base">
                                        <p:cTn dur="1000"/>
                                        <p:tgtEl>
                                          <p:spTgt spid="385"/>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391"/>
                                        </p:tgtEl>
                                        <p:attrNameLst>
                                          <p:attrName>style.visibility</p:attrName>
                                        </p:attrNameLst>
                                      </p:cBhvr>
                                      <p:to>
                                        <p:strVal val="visible"/>
                                      </p:to>
                                    </p:set>
                                    <p:anim calcmode="lin" valueType="num">
                                      <p:cBhvr additive="base">
                                        <p:cTn dur="1000"/>
                                        <p:tgtEl>
                                          <p:spTgt spid="391"/>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392"/>
                                        </p:tgtEl>
                                        <p:attrNameLst>
                                          <p:attrName>style.visibility</p:attrName>
                                        </p:attrNameLst>
                                      </p:cBhvr>
                                      <p:to>
                                        <p:strVal val="visible"/>
                                      </p:to>
                                    </p:set>
                                    <p:anim calcmode="lin" valueType="num">
                                      <p:cBhvr additive="base">
                                        <p:cTn dur="1000"/>
                                        <p:tgtEl>
                                          <p:spTgt spid="392"/>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393"/>
                                        </p:tgtEl>
                                        <p:attrNameLst>
                                          <p:attrName>style.visibility</p:attrName>
                                        </p:attrNameLst>
                                      </p:cBhvr>
                                      <p:to>
                                        <p:strVal val="visible"/>
                                      </p:to>
                                    </p:set>
                                    <p:anim calcmode="lin" valueType="num">
                                      <p:cBhvr additive="base">
                                        <p:cTn dur="1000"/>
                                        <p:tgtEl>
                                          <p:spTgt spid="393"/>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370"/>
                                        </p:tgtEl>
                                        <p:attrNameLst>
                                          <p:attrName>style.visibility</p:attrName>
                                        </p:attrNameLst>
                                      </p:cBhvr>
                                      <p:to>
                                        <p:strVal val="visible"/>
                                      </p:to>
                                    </p:set>
                                    <p:anim calcmode="lin" valueType="num">
                                      <p:cBhvr additive="base">
                                        <p:cTn dur="1000"/>
                                        <p:tgtEl>
                                          <p:spTgt spid="370"/>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sp>
        <p:nvSpPr>
          <p:cNvPr id="411" name="Google Shape;411;p41"/>
          <p:cNvSpPr txBox="1"/>
          <p:nvPr/>
        </p:nvSpPr>
        <p:spPr>
          <a:xfrm>
            <a:off x="243975" y="175647"/>
            <a:ext cx="7886700" cy="483900"/>
          </a:xfrm>
          <a:prstGeom prst="rect">
            <a:avLst/>
          </a:prstGeom>
          <a:noFill/>
          <a:ln>
            <a:noFill/>
          </a:ln>
        </p:spPr>
        <p:txBody>
          <a:bodyPr anchorCtr="0" anchor="ctr" bIns="34275" lIns="68575" spcFirstLastPara="1" rIns="68575" wrap="square" tIns="34275">
            <a:normAutofit/>
          </a:bodyPr>
          <a:lstStyle/>
          <a:p>
            <a:pPr indent="0" lvl="0" marL="0" marR="0" rtl="0" algn="l">
              <a:lnSpc>
                <a:spcPct val="90000"/>
              </a:lnSpc>
              <a:spcBef>
                <a:spcPts val="0"/>
              </a:spcBef>
              <a:spcAft>
                <a:spcPts val="0"/>
              </a:spcAft>
              <a:buClr>
                <a:srgbClr val="000000"/>
              </a:buClr>
              <a:buSzPts val="1800"/>
              <a:buFont typeface="Arial"/>
              <a:buNone/>
            </a:pPr>
            <a:r>
              <a:rPr b="1" lang="en-GB" sz="1800">
                <a:solidFill>
                  <a:srgbClr val="005859"/>
                </a:solidFill>
                <a:latin typeface="Montserrat"/>
                <a:ea typeface="Montserrat"/>
                <a:cs typeface="Montserrat"/>
                <a:sym typeface="Montserrat"/>
              </a:rPr>
              <a:t>Introduction to Data Cubes</a:t>
            </a:r>
            <a:endParaRPr b="1" i="0" sz="1800" u="none" cap="none" strike="noStrike">
              <a:solidFill>
                <a:srgbClr val="005859"/>
              </a:solidFill>
              <a:latin typeface="Montserrat"/>
              <a:ea typeface="Montserrat"/>
              <a:cs typeface="Montserrat"/>
              <a:sym typeface="Montserrat"/>
            </a:endParaRPr>
          </a:p>
        </p:txBody>
      </p:sp>
      <p:sp>
        <p:nvSpPr>
          <p:cNvPr id="412" name="Google Shape;412;p41"/>
          <p:cNvSpPr txBox="1"/>
          <p:nvPr/>
        </p:nvSpPr>
        <p:spPr>
          <a:xfrm>
            <a:off x="243975" y="618300"/>
            <a:ext cx="5145300" cy="307800"/>
          </a:xfrm>
          <a:prstGeom prst="rect">
            <a:avLst/>
          </a:prstGeom>
          <a:noFill/>
          <a:ln>
            <a:noFill/>
          </a:ln>
        </p:spPr>
        <p:txBody>
          <a:bodyPr anchorCtr="0" anchor="t" bIns="34275" lIns="68575" spcFirstLastPara="1" rIns="68575" wrap="square" tIns="34275">
            <a:normAutofit/>
          </a:bodyPr>
          <a:lstStyle/>
          <a:p>
            <a:pPr indent="0" lvl="0" marL="0" marR="0" rtl="0" algn="l">
              <a:lnSpc>
                <a:spcPct val="90000"/>
              </a:lnSpc>
              <a:spcBef>
                <a:spcPts val="800"/>
              </a:spcBef>
              <a:spcAft>
                <a:spcPts val="0"/>
              </a:spcAft>
              <a:buClr>
                <a:srgbClr val="000000"/>
              </a:buClr>
              <a:buSzPts val="1200"/>
              <a:buFont typeface="Arial"/>
              <a:buNone/>
            </a:pPr>
            <a:r>
              <a:rPr b="1" lang="en-GB" sz="1200">
                <a:solidFill>
                  <a:srgbClr val="47A52A"/>
                </a:solidFill>
                <a:latin typeface="Montserrat"/>
                <a:ea typeface="Montserrat"/>
                <a:cs typeface="Montserrat"/>
                <a:sym typeface="Montserrat"/>
              </a:rPr>
              <a:t>Variables in the context of Biodiversity</a:t>
            </a:r>
            <a:endParaRPr b="0" i="0" sz="1200" u="none" cap="none" strike="noStrike">
              <a:solidFill>
                <a:srgbClr val="47A52A"/>
              </a:solidFill>
              <a:latin typeface="Montserrat"/>
              <a:ea typeface="Montserrat"/>
              <a:cs typeface="Montserrat"/>
              <a:sym typeface="Montserrat"/>
            </a:endParaRPr>
          </a:p>
        </p:txBody>
      </p:sp>
      <p:sp>
        <p:nvSpPr>
          <p:cNvPr id="413" name="Google Shape;413;p41"/>
          <p:cNvSpPr txBox="1"/>
          <p:nvPr/>
        </p:nvSpPr>
        <p:spPr>
          <a:xfrm>
            <a:off x="156000" y="1525050"/>
            <a:ext cx="5233200" cy="34314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Clr>
                <a:schemeClr val="dk1"/>
              </a:buClr>
              <a:buSzPts val="1800"/>
              <a:buFont typeface="Montserrat"/>
              <a:buChar char="●"/>
            </a:pPr>
            <a:r>
              <a:rPr lang="en-GB" sz="1800">
                <a:solidFill>
                  <a:schemeClr val="dk1"/>
                </a:solidFill>
                <a:latin typeface="Montserrat"/>
                <a:ea typeface="Montserrat"/>
                <a:cs typeface="Montserrat"/>
                <a:sym typeface="Montserrat"/>
              </a:rPr>
              <a:t>Account for </a:t>
            </a:r>
            <a:r>
              <a:rPr b="1" lang="en-GB" sz="1800">
                <a:solidFill>
                  <a:schemeClr val="dk1"/>
                </a:solidFill>
                <a:latin typeface="Montserrat"/>
                <a:ea typeface="Montserrat"/>
                <a:cs typeface="Montserrat"/>
                <a:sym typeface="Montserrat"/>
              </a:rPr>
              <a:t>interactions between genes, species, communities</a:t>
            </a:r>
            <a:r>
              <a:rPr lang="en-GB" sz="1800">
                <a:solidFill>
                  <a:schemeClr val="dk1"/>
                </a:solidFill>
                <a:latin typeface="Montserrat"/>
                <a:ea typeface="Montserrat"/>
                <a:cs typeface="Montserrat"/>
                <a:sym typeface="Montserrat"/>
              </a:rPr>
              <a:t>, </a:t>
            </a:r>
            <a:r>
              <a:rPr b="1" lang="en-GB" sz="1800">
                <a:solidFill>
                  <a:schemeClr val="dk1"/>
                </a:solidFill>
                <a:latin typeface="Montserrat"/>
                <a:ea typeface="Montserrat"/>
                <a:cs typeface="Montserrat"/>
                <a:sym typeface="Montserrat"/>
              </a:rPr>
              <a:t>and their environments</a:t>
            </a:r>
            <a:r>
              <a:rPr lang="en-GB" sz="1800">
                <a:solidFill>
                  <a:schemeClr val="dk1"/>
                </a:solidFill>
                <a:latin typeface="Montserrat"/>
                <a:ea typeface="Montserrat"/>
                <a:cs typeface="Montserrat"/>
                <a:sym typeface="Montserrat"/>
              </a:rPr>
              <a:t>, adding complexity across time and space.</a:t>
            </a:r>
            <a:endParaRPr sz="1800">
              <a:solidFill>
                <a:schemeClr val="dk1"/>
              </a:solidFill>
              <a:latin typeface="Montserrat"/>
              <a:ea typeface="Montserrat"/>
              <a:cs typeface="Montserrat"/>
              <a:sym typeface="Montserrat"/>
            </a:endParaRPr>
          </a:p>
          <a:p>
            <a:pPr indent="-342900" lvl="0" marL="457200" rtl="0" algn="l">
              <a:lnSpc>
                <a:spcPct val="115000"/>
              </a:lnSpc>
              <a:spcBef>
                <a:spcPts val="0"/>
              </a:spcBef>
              <a:spcAft>
                <a:spcPts val="0"/>
              </a:spcAft>
              <a:buClr>
                <a:schemeClr val="dk1"/>
              </a:buClr>
              <a:buSzPts val="1800"/>
              <a:buFont typeface="Montserrat"/>
              <a:buChar char="●"/>
            </a:pPr>
            <a:r>
              <a:rPr b="1" lang="en-GB" sz="1800">
                <a:solidFill>
                  <a:schemeClr val="dk1"/>
                </a:solidFill>
                <a:latin typeface="Montserrat"/>
                <a:ea typeface="Montserrat"/>
                <a:cs typeface="Montserrat"/>
                <a:sym typeface="Montserrat"/>
              </a:rPr>
              <a:t>Data cubes</a:t>
            </a:r>
            <a:r>
              <a:rPr lang="en-GB" sz="1800">
                <a:solidFill>
                  <a:schemeClr val="dk1"/>
                </a:solidFill>
                <a:latin typeface="Montserrat"/>
                <a:ea typeface="Montserrat"/>
                <a:cs typeface="Montserrat"/>
                <a:sym typeface="Montserrat"/>
              </a:rPr>
              <a:t> can represent a </a:t>
            </a:r>
            <a:r>
              <a:rPr b="1" lang="en-GB" sz="1800">
                <a:solidFill>
                  <a:schemeClr val="dk1"/>
                </a:solidFill>
                <a:latin typeface="Montserrat"/>
                <a:ea typeface="Montserrat"/>
                <a:cs typeface="Montserrat"/>
                <a:sym typeface="Montserrat"/>
              </a:rPr>
              <a:t>variable over time, across space</a:t>
            </a:r>
            <a:r>
              <a:rPr lang="en-GB" sz="1800">
                <a:solidFill>
                  <a:schemeClr val="dk1"/>
                </a:solidFill>
                <a:latin typeface="Montserrat"/>
                <a:ea typeface="Montserrat"/>
                <a:cs typeface="Montserrat"/>
                <a:sym typeface="Montserrat"/>
              </a:rPr>
              <a:t>.</a:t>
            </a:r>
            <a:endParaRPr sz="1800">
              <a:solidFill>
                <a:schemeClr val="dk1"/>
              </a:solidFill>
              <a:latin typeface="Montserrat"/>
              <a:ea typeface="Montserrat"/>
              <a:cs typeface="Montserrat"/>
              <a:sym typeface="Montserrat"/>
            </a:endParaRPr>
          </a:p>
          <a:p>
            <a:pPr indent="-342900" lvl="0" marL="457200" rtl="0" algn="l">
              <a:lnSpc>
                <a:spcPct val="115000"/>
              </a:lnSpc>
              <a:spcBef>
                <a:spcPts val="0"/>
              </a:spcBef>
              <a:spcAft>
                <a:spcPts val="0"/>
              </a:spcAft>
              <a:buClr>
                <a:schemeClr val="dk1"/>
              </a:buClr>
              <a:buSzPts val="1800"/>
              <a:buFont typeface="Montserrat"/>
              <a:buChar char="●"/>
            </a:pPr>
            <a:r>
              <a:rPr lang="en-GB" sz="1800">
                <a:solidFill>
                  <a:schemeClr val="dk1"/>
                </a:solidFill>
                <a:latin typeface="Montserrat"/>
                <a:ea typeface="Montserrat"/>
                <a:cs typeface="Montserrat"/>
                <a:sym typeface="Montserrat"/>
              </a:rPr>
              <a:t>Combining </a:t>
            </a:r>
            <a:r>
              <a:rPr b="1" lang="en-GB" sz="1800">
                <a:solidFill>
                  <a:schemeClr val="dk1"/>
                </a:solidFill>
                <a:latin typeface="Montserrat"/>
                <a:ea typeface="Montserrat"/>
                <a:cs typeface="Montserrat"/>
                <a:sym typeface="Montserrat"/>
              </a:rPr>
              <a:t>variables </a:t>
            </a:r>
            <a:r>
              <a:rPr lang="en-GB" sz="1800">
                <a:solidFill>
                  <a:schemeClr val="dk1"/>
                </a:solidFill>
                <a:latin typeface="Montserrat"/>
                <a:ea typeface="Montserrat"/>
                <a:cs typeface="Montserrat"/>
                <a:sym typeface="Montserrat"/>
              </a:rPr>
              <a:t>into </a:t>
            </a:r>
            <a:r>
              <a:rPr b="1" lang="en-GB" sz="1800">
                <a:solidFill>
                  <a:schemeClr val="dk1"/>
                </a:solidFill>
                <a:latin typeface="Montserrat"/>
                <a:ea typeface="Montserrat"/>
                <a:cs typeface="Montserrat"/>
                <a:sym typeface="Montserrat"/>
              </a:rPr>
              <a:t>multi-dimensional matrices</a:t>
            </a:r>
            <a:r>
              <a:rPr lang="en-GB" sz="1800">
                <a:solidFill>
                  <a:schemeClr val="dk1"/>
                </a:solidFill>
                <a:latin typeface="Montserrat"/>
                <a:ea typeface="Montserrat"/>
                <a:cs typeface="Montserrat"/>
                <a:sym typeface="Montserrat"/>
              </a:rPr>
              <a:t> allows us to also track </a:t>
            </a:r>
            <a:r>
              <a:rPr b="1" lang="en-GB" sz="1800">
                <a:solidFill>
                  <a:schemeClr val="dk1"/>
                </a:solidFill>
                <a:latin typeface="Montserrat"/>
                <a:ea typeface="Montserrat"/>
                <a:cs typeface="Montserrat"/>
                <a:sym typeface="Montserrat"/>
              </a:rPr>
              <a:t>interactions </a:t>
            </a:r>
            <a:r>
              <a:rPr b="1" lang="en-GB" sz="1800">
                <a:solidFill>
                  <a:srgbClr val="3F3F3F"/>
                </a:solidFill>
                <a:latin typeface="Montserrat"/>
                <a:ea typeface="Montserrat"/>
                <a:cs typeface="Montserrat"/>
                <a:sym typeface="Montserrat"/>
              </a:rPr>
              <a:t>⇆</a:t>
            </a:r>
            <a:r>
              <a:rPr lang="en-GB" sz="1800">
                <a:solidFill>
                  <a:srgbClr val="3F3F3F"/>
                </a:solidFill>
                <a:latin typeface="Montserrat"/>
                <a:ea typeface="Montserrat"/>
                <a:cs typeface="Montserrat"/>
                <a:sym typeface="Montserrat"/>
              </a:rPr>
              <a:t> </a:t>
            </a:r>
            <a:r>
              <a:rPr lang="en-GB" sz="1800">
                <a:solidFill>
                  <a:schemeClr val="dk1"/>
                </a:solidFill>
                <a:latin typeface="Montserrat"/>
                <a:ea typeface="Montserrat"/>
                <a:cs typeface="Montserrat"/>
                <a:sym typeface="Montserrat"/>
              </a:rPr>
              <a:t> dynamics and environmental changes.</a:t>
            </a:r>
            <a:endParaRPr sz="1800">
              <a:solidFill>
                <a:schemeClr val="dk1"/>
              </a:solidFill>
              <a:latin typeface="Montserrat"/>
              <a:ea typeface="Montserrat"/>
              <a:cs typeface="Montserrat"/>
              <a:sym typeface="Montserrat"/>
            </a:endParaRPr>
          </a:p>
        </p:txBody>
      </p:sp>
      <p:sp>
        <p:nvSpPr>
          <p:cNvPr id="414" name="Google Shape;414;p41"/>
          <p:cNvSpPr/>
          <p:nvPr/>
        </p:nvSpPr>
        <p:spPr>
          <a:xfrm>
            <a:off x="0" y="954143"/>
            <a:ext cx="9144000" cy="444900"/>
          </a:xfrm>
          <a:prstGeom prst="homePlate">
            <a:avLst>
              <a:gd fmla="val 0" name="adj"/>
            </a:avLst>
          </a:prstGeom>
          <a:solidFill>
            <a:srgbClr val="6CDDB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415" name="Google Shape;415;p41"/>
          <p:cNvSpPr txBox="1"/>
          <p:nvPr/>
        </p:nvSpPr>
        <p:spPr>
          <a:xfrm>
            <a:off x="274892" y="1024002"/>
            <a:ext cx="9079800" cy="3078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SzPts val="1400"/>
              <a:buFont typeface="Arial"/>
              <a:buNone/>
            </a:pPr>
            <a:r>
              <a:rPr b="1" lang="en-GB">
                <a:solidFill>
                  <a:srgbClr val="EFF8F5"/>
                </a:solidFill>
                <a:latin typeface="Montserrat"/>
                <a:ea typeface="Montserrat"/>
                <a:cs typeface="Montserrat"/>
                <a:sym typeface="Montserrat"/>
              </a:rPr>
              <a:t>Complexity of ecosystems + variability across scales</a:t>
            </a:r>
            <a:r>
              <a:rPr b="1" lang="en-GB">
                <a:solidFill>
                  <a:srgbClr val="EFF8F5"/>
                </a:solidFill>
                <a:latin typeface="Montserrat"/>
                <a:ea typeface="Montserrat"/>
                <a:cs typeface="Montserrat"/>
                <a:sym typeface="Montserrat"/>
              </a:rPr>
              <a:t> </a:t>
            </a:r>
            <a:endParaRPr b="0" i="0" sz="1400" u="none" cap="none" strike="noStrike">
              <a:solidFill>
                <a:srgbClr val="000000"/>
              </a:solidFill>
              <a:latin typeface="Arial"/>
              <a:ea typeface="Arial"/>
              <a:cs typeface="Arial"/>
              <a:sym typeface="Arial"/>
            </a:endParaRPr>
          </a:p>
        </p:txBody>
      </p:sp>
      <p:pic>
        <p:nvPicPr>
          <p:cNvPr id="416" name="Google Shape;416;p41"/>
          <p:cNvPicPr preferRelativeResize="0"/>
          <p:nvPr/>
        </p:nvPicPr>
        <p:blipFill rotWithShape="1">
          <a:blip r:embed="rId3">
            <a:alphaModFix/>
          </a:blip>
          <a:srcRect b="0" l="0" r="0" t="0"/>
          <a:stretch/>
        </p:blipFill>
        <p:spPr>
          <a:xfrm>
            <a:off x="5389275" y="954150"/>
            <a:ext cx="3754723" cy="411613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24"/>
          <p:cNvSpPr txBox="1"/>
          <p:nvPr/>
        </p:nvSpPr>
        <p:spPr>
          <a:xfrm>
            <a:off x="243975" y="175647"/>
            <a:ext cx="7886700" cy="483900"/>
          </a:xfrm>
          <a:prstGeom prst="rect">
            <a:avLst/>
          </a:prstGeom>
          <a:noFill/>
          <a:ln>
            <a:noFill/>
          </a:ln>
        </p:spPr>
        <p:txBody>
          <a:bodyPr anchorCtr="0" anchor="ctr" bIns="34275" lIns="68575" spcFirstLastPara="1" rIns="68575" wrap="square" tIns="34275">
            <a:normAutofit/>
          </a:bodyPr>
          <a:lstStyle/>
          <a:p>
            <a:pPr indent="0" lvl="0" marL="0" marR="0" rtl="0" algn="l">
              <a:lnSpc>
                <a:spcPct val="90000"/>
              </a:lnSpc>
              <a:spcBef>
                <a:spcPts val="0"/>
              </a:spcBef>
              <a:spcAft>
                <a:spcPts val="0"/>
              </a:spcAft>
              <a:buClr>
                <a:srgbClr val="000000"/>
              </a:buClr>
              <a:buSzPts val="1800"/>
              <a:buFont typeface="Arial"/>
              <a:buNone/>
            </a:pPr>
            <a:r>
              <a:rPr b="1" lang="en-GB" sz="1800">
                <a:solidFill>
                  <a:srgbClr val="005859"/>
                </a:solidFill>
                <a:latin typeface="Montserrat"/>
                <a:ea typeface="Montserrat"/>
                <a:cs typeface="Montserrat"/>
                <a:sym typeface="Montserrat"/>
              </a:rPr>
              <a:t>Introductions</a:t>
            </a:r>
            <a:endParaRPr b="1" i="0" sz="1800" u="none" cap="none" strike="noStrike">
              <a:solidFill>
                <a:srgbClr val="005859"/>
              </a:solidFill>
              <a:latin typeface="Montserrat"/>
              <a:ea typeface="Montserrat"/>
              <a:cs typeface="Montserrat"/>
              <a:sym typeface="Montserrat"/>
            </a:endParaRPr>
          </a:p>
        </p:txBody>
      </p:sp>
      <p:sp>
        <p:nvSpPr>
          <p:cNvPr id="114" name="Google Shape;114;p24"/>
          <p:cNvSpPr/>
          <p:nvPr/>
        </p:nvSpPr>
        <p:spPr>
          <a:xfrm>
            <a:off x="0" y="954143"/>
            <a:ext cx="9144000" cy="444900"/>
          </a:xfrm>
          <a:prstGeom prst="homePlate">
            <a:avLst>
              <a:gd fmla="val 0" name="adj"/>
            </a:avLst>
          </a:prstGeom>
          <a:solidFill>
            <a:srgbClr val="6CDDB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15" name="Google Shape;115;p24"/>
          <p:cNvSpPr txBox="1"/>
          <p:nvPr/>
        </p:nvSpPr>
        <p:spPr>
          <a:xfrm>
            <a:off x="274892" y="1024002"/>
            <a:ext cx="90798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lang="en-GB">
                <a:solidFill>
                  <a:srgbClr val="EFF8F5"/>
                </a:solidFill>
                <a:latin typeface="Montserrat"/>
                <a:ea typeface="Montserrat"/>
                <a:cs typeface="Montserrat"/>
                <a:sym typeface="Montserrat"/>
              </a:rPr>
              <a:t>Who are we</a:t>
            </a:r>
            <a:endParaRPr b="0" i="0" sz="1400" u="none" cap="none" strike="noStrike">
              <a:solidFill>
                <a:srgbClr val="000000"/>
              </a:solidFill>
              <a:latin typeface="Arial"/>
              <a:ea typeface="Arial"/>
              <a:cs typeface="Arial"/>
              <a:sym typeface="Arial"/>
            </a:endParaRPr>
          </a:p>
        </p:txBody>
      </p:sp>
      <p:sp>
        <p:nvSpPr>
          <p:cNvPr id="116" name="Google Shape;116;p24"/>
          <p:cNvSpPr txBox="1"/>
          <p:nvPr/>
        </p:nvSpPr>
        <p:spPr>
          <a:xfrm>
            <a:off x="243975" y="618300"/>
            <a:ext cx="5145300" cy="307800"/>
          </a:xfrm>
          <a:prstGeom prst="rect">
            <a:avLst/>
          </a:prstGeom>
          <a:noFill/>
          <a:ln>
            <a:noFill/>
          </a:ln>
        </p:spPr>
        <p:txBody>
          <a:bodyPr anchorCtr="0" anchor="t" bIns="34275" lIns="68575" spcFirstLastPara="1" rIns="68575" wrap="square" tIns="34275">
            <a:normAutofit/>
          </a:bodyPr>
          <a:lstStyle/>
          <a:p>
            <a:pPr indent="0" lvl="0" marL="0" marR="0" rtl="0" algn="l">
              <a:lnSpc>
                <a:spcPct val="90000"/>
              </a:lnSpc>
              <a:spcBef>
                <a:spcPts val="800"/>
              </a:spcBef>
              <a:spcAft>
                <a:spcPts val="0"/>
              </a:spcAft>
              <a:buClr>
                <a:srgbClr val="000000"/>
              </a:buClr>
              <a:buSzPts val="1200"/>
              <a:buFont typeface="Arial"/>
              <a:buNone/>
            </a:pPr>
            <a:r>
              <a:rPr b="1" lang="en-GB" sz="1200">
                <a:solidFill>
                  <a:srgbClr val="47A52A"/>
                </a:solidFill>
                <a:latin typeface="Montserrat"/>
                <a:ea typeface="Montserrat"/>
                <a:cs typeface="Montserrat"/>
                <a:sym typeface="Montserrat"/>
              </a:rPr>
              <a:t>Biodiversity Monitoring and Data Cubes</a:t>
            </a:r>
            <a:endParaRPr b="0" i="0" sz="1200" u="none" cap="none" strike="noStrike">
              <a:solidFill>
                <a:srgbClr val="47A52A"/>
              </a:solidFill>
              <a:latin typeface="Montserrat"/>
              <a:ea typeface="Montserrat"/>
              <a:cs typeface="Montserrat"/>
              <a:sym typeface="Montserrat"/>
            </a:endParaRPr>
          </a:p>
        </p:txBody>
      </p:sp>
      <p:sp>
        <p:nvSpPr>
          <p:cNvPr id="117" name="Google Shape;117;p24"/>
          <p:cNvSpPr txBox="1"/>
          <p:nvPr/>
        </p:nvSpPr>
        <p:spPr>
          <a:xfrm>
            <a:off x="243975" y="1871225"/>
            <a:ext cx="8900100" cy="3047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t/>
            </a:r>
            <a:endParaRPr>
              <a:solidFill>
                <a:schemeClr val="dk1"/>
              </a:solidFill>
              <a:latin typeface="Montserrat"/>
              <a:ea typeface="Montserrat"/>
              <a:cs typeface="Montserrat"/>
              <a:sym typeface="Montserrat"/>
            </a:endParaRPr>
          </a:p>
        </p:txBody>
      </p:sp>
      <p:sp>
        <p:nvSpPr>
          <p:cNvPr id="118" name="Google Shape;118;p24"/>
          <p:cNvSpPr txBox="1"/>
          <p:nvPr/>
        </p:nvSpPr>
        <p:spPr>
          <a:xfrm>
            <a:off x="244050" y="1488525"/>
            <a:ext cx="8183400" cy="431100"/>
          </a:xfrm>
          <a:prstGeom prst="rect">
            <a:avLst/>
          </a:prstGeom>
          <a:noFill/>
          <a:ln>
            <a:noFill/>
          </a:ln>
        </p:spPr>
        <p:txBody>
          <a:bodyPr anchorCtr="0" anchor="t" bIns="91425" lIns="91425" spcFirstLastPara="1" rIns="91425" wrap="square" tIns="91425">
            <a:spAutoFit/>
          </a:bodyPr>
          <a:lstStyle/>
          <a:p>
            <a:pPr indent="0" lvl="0" marL="0" rtl="0" algn="l">
              <a:lnSpc>
                <a:spcPct val="107916"/>
              </a:lnSpc>
              <a:spcBef>
                <a:spcPts val="0"/>
              </a:spcBef>
              <a:spcAft>
                <a:spcPts val="0"/>
              </a:spcAft>
              <a:buClr>
                <a:schemeClr val="dk1"/>
              </a:buClr>
              <a:buSzPts val="1100"/>
              <a:buFont typeface="Arial"/>
              <a:buNone/>
            </a:pPr>
            <a:r>
              <a:rPr lang="en-GB" sz="1600">
                <a:solidFill>
                  <a:srgbClr val="48A529"/>
                </a:solidFill>
              </a:rPr>
              <a:t>Online: Wednesdays - 2, 9, 16 &amp; 23 October 2024 @ 14h00-15h00 SAST </a:t>
            </a:r>
            <a:endParaRPr sz="1600">
              <a:solidFill>
                <a:srgbClr val="48A529"/>
              </a:solidFill>
            </a:endParaRPr>
          </a:p>
        </p:txBody>
      </p:sp>
      <p:pic>
        <p:nvPicPr>
          <p:cNvPr id="119" name="Google Shape;119;p24"/>
          <p:cNvPicPr preferRelativeResize="0"/>
          <p:nvPr/>
        </p:nvPicPr>
        <p:blipFill rotWithShape="1">
          <a:blip r:embed="rId3">
            <a:alphaModFix/>
          </a:blip>
          <a:srcRect b="32919" l="31224" r="30983" t="36379"/>
          <a:stretch/>
        </p:blipFill>
        <p:spPr>
          <a:xfrm>
            <a:off x="118050" y="2076350"/>
            <a:ext cx="4298174" cy="2073175"/>
          </a:xfrm>
          <a:prstGeom prst="rect">
            <a:avLst/>
          </a:prstGeom>
          <a:noFill/>
          <a:ln cap="flat" cmpd="sng" w="9525">
            <a:solidFill>
              <a:schemeClr val="lt1"/>
            </a:solidFill>
            <a:prstDash val="solid"/>
            <a:round/>
            <a:headEnd len="sm" w="sm" type="none"/>
            <a:tailEnd len="sm" w="sm" type="none"/>
          </a:ln>
        </p:spPr>
      </p:pic>
      <p:pic>
        <p:nvPicPr>
          <p:cNvPr id="120" name="Google Shape;120;p24"/>
          <p:cNvPicPr preferRelativeResize="0"/>
          <p:nvPr/>
        </p:nvPicPr>
        <p:blipFill rotWithShape="1">
          <a:blip r:embed="rId3">
            <a:alphaModFix/>
          </a:blip>
          <a:srcRect b="4377" l="31224" r="30983" t="67271"/>
          <a:stretch/>
        </p:blipFill>
        <p:spPr>
          <a:xfrm>
            <a:off x="4416213" y="2076350"/>
            <a:ext cx="4654661" cy="2073175"/>
          </a:xfrm>
          <a:prstGeom prst="rect">
            <a:avLst/>
          </a:prstGeom>
          <a:noFill/>
          <a:ln cap="flat" cmpd="sng" w="9525">
            <a:solidFill>
              <a:schemeClr val="lt1"/>
            </a:solidFill>
            <a:prstDash val="solid"/>
            <a:round/>
            <a:headEnd len="sm" w="sm" type="none"/>
            <a:tailEnd len="sm" w="sm" type="none"/>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sp>
        <p:nvSpPr>
          <p:cNvPr id="421" name="Google Shape;421;p42"/>
          <p:cNvSpPr txBox="1"/>
          <p:nvPr/>
        </p:nvSpPr>
        <p:spPr>
          <a:xfrm>
            <a:off x="243975" y="175647"/>
            <a:ext cx="7886700" cy="483900"/>
          </a:xfrm>
          <a:prstGeom prst="rect">
            <a:avLst/>
          </a:prstGeom>
          <a:noFill/>
          <a:ln>
            <a:noFill/>
          </a:ln>
        </p:spPr>
        <p:txBody>
          <a:bodyPr anchorCtr="0" anchor="ctr" bIns="34275" lIns="68575" spcFirstLastPara="1" rIns="68575" wrap="square" tIns="34275">
            <a:normAutofit/>
          </a:bodyPr>
          <a:lstStyle/>
          <a:p>
            <a:pPr indent="0" lvl="0" marL="0" marR="0" rtl="0" algn="l">
              <a:lnSpc>
                <a:spcPct val="90000"/>
              </a:lnSpc>
              <a:spcBef>
                <a:spcPts val="0"/>
              </a:spcBef>
              <a:spcAft>
                <a:spcPts val="0"/>
              </a:spcAft>
              <a:buClr>
                <a:srgbClr val="000000"/>
              </a:buClr>
              <a:buSzPts val="1800"/>
              <a:buFont typeface="Arial"/>
              <a:buNone/>
            </a:pPr>
            <a:r>
              <a:rPr b="1" lang="en-GB" sz="1800">
                <a:solidFill>
                  <a:srgbClr val="005859"/>
                </a:solidFill>
                <a:latin typeface="Montserrat"/>
                <a:ea typeface="Montserrat"/>
                <a:cs typeface="Montserrat"/>
                <a:sym typeface="Montserrat"/>
              </a:rPr>
              <a:t>Introduction to Data Cubes</a:t>
            </a:r>
            <a:endParaRPr b="1" i="0" sz="1800" u="none" cap="none" strike="noStrike">
              <a:solidFill>
                <a:srgbClr val="005859"/>
              </a:solidFill>
              <a:latin typeface="Montserrat"/>
              <a:ea typeface="Montserrat"/>
              <a:cs typeface="Montserrat"/>
              <a:sym typeface="Montserrat"/>
            </a:endParaRPr>
          </a:p>
        </p:txBody>
      </p:sp>
      <p:sp>
        <p:nvSpPr>
          <p:cNvPr id="422" name="Google Shape;422;p42"/>
          <p:cNvSpPr txBox="1"/>
          <p:nvPr/>
        </p:nvSpPr>
        <p:spPr>
          <a:xfrm>
            <a:off x="243975" y="618300"/>
            <a:ext cx="5145300" cy="307800"/>
          </a:xfrm>
          <a:prstGeom prst="rect">
            <a:avLst/>
          </a:prstGeom>
          <a:noFill/>
          <a:ln>
            <a:noFill/>
          </a:ln>
        </p:spPr>
        <p:txBody>
          <a:bodyPr anchorCtr="0" anchor="t" bIns="34275" lIns="68575" spcFirstLastPara="1" rIns="68575" wrap="square" tIns="34275">
            <a:normAutofit/>
          </a:bodyPr>
          <a:lstStyle/>
          <a:p>
            <a:pPr indent="0" lvl="0" marL="0" marR="0" rtl="0" algn="l">
              <a:lnSpc>
                <a:spcPct val="90000"/>
              </a:lnSpc>
              <a:spcBef>
                <a:spcPts val="800"/>
              </a:spcBef>
              <a:spcAft>
                <a:spcPts val="0"/>
              </a:spcAft>
              <a:buClr>
                <a:srgbClr val="000000"/>
              </a:buClr>
              <a:buSzPts val="1200"/>
              <a:buFont typeface="Arial"/>
              <a:buNone/>
            </a:pPr>
            <a:r>
              <a:rPr b="1" lang="en-GB" sz="1200">
                <a:solidFill>
                  <a:srgbClr val="47A52A"/>
                </a:solidFill>
                <a:latin typeface="Montserrat"/>
                <a:ea typeface="Montserrat"/>
                <a:cs typeface="Montserrat"/>
                <a:sym typeface="Montserrat"/>
              </a:rPr>
              <a:t>Variables in the context of Biodiversity</a:t>
            </a:r>
            <a:endParaRPr b="0" i="0" sz="1200" u="none" cap="none" strike="noStrike">
              <a:solidFill>
                <a:srgbClr val="47A52A"/>
              </a:solidFill>
              <a:latin typeface="Montserrat"/>
              <a:ea typeface="Montserrat"/>
              <a:cs typeface="Montserrat"/>
              <a:sym typeface="Montserrat"/>
            </a:endParaRPr>
          </a:p>
        </p:txBody>
      </p:sp>
      <p:sp>
        <p:nvSpPr>
          <p:cNvPr id="423" name="Google Shape;423;p42"/>
          <p:cNvSpPr txBox="1"/>
          <p:nvPr/>
        </p:nvSpPr>
        <p:spPr>
          <a:xfrm>
            <a:off x="243975" y="1525050"/>
            <a:ext cx="8183400" cy="2877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t/>
            </a:r>
            <a:endParaRPr b="0" i="0" sz="1400" u="none" cap="none" strike="noStrike">
              <a:solidFill>
                <a:srgbClr val="888888"/>
              </a:solidFill>
              <a:latin typeface="Montserrat"/>
              <a:ea typeface="Montserrat"/>
              <a:cs typeface="Montserrat"/>
              <a:sym typeface="Montserrat"/>
            </a:endParaRPr>
          </a:p>
        </p:txBody>
      </p:sp>
      <p:pic>
        <p:nvPicPr>
          <p:cNvPr id="424" name="Google Shape;424;p42"/>
          <p:cNvPicPr preferRelativeResize="0"/>
          <p:nvPr/>
        </p:nvPicPr>
        <p:blipFill rotWithShape="1">
          <a:blip r:embed="rId3">
            <a:alphaModFix/>
          </a:blip>
          <a:srcRect b="0" l="29110" r="28226" t="9723"/>
          <a:stretch/>
        </p:blipFill>
        <p:spPr>
          <a:xfrm>
            <a:off x="-76200" y="1401700"/>
            <a:ext cx="2183850" cy="4621126"/>
          </a:xfrm>
          <a:prstGeom prst="rect">
            <a:avLst/>
          </a:prstGeom>
          <a:noFill/>
          <a:ln>
            <a:noFill/>
          </a:ln>
        </p:spPr>
      </p:pic>
      <p:sp>
        <p:nvSpPr>
          <p:cNvPr id="425" name="Google Shape;425;p42"/>
          <p:cNvSpPr/>
          <p:nvPr/>
        </p:nvSpPr>
        <p:spPr>
          <a:xfrm>
            <a:off x="0" y="954143"/>
            <a:ext cx="9144000" cy="444900"/>
          </a:xfrm>
          <a:prstGeom prst="homePlate">
            <a:avLst>
              <a:gd fmla="val 0" name="adj"/>
            </a:avLst>
          </a:prstGeom>
          <a:solidFill>
            <a:srgbClr val="6CDDB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pic>
        <p:nvPicPr>
          <p:cNvPr id="426" name="Google Shape;426;p42"/>
          <p:cNvPicPr preferRelativeResize="0"/>
          <p:nvPr/>
        </p:nvPicPr>
        <p:blipFill rotWithShape="1">
          <a:blip r:embed="rId4">
            <a:alphaModFix/>
          </a:blip>
          <a:srcRect b="0" l="23277" r="33019" t="11048"/>
          <a:stretch/>
        </p:blipFill>
        <p:spPr>
          <a:xfrm>
            <a:off x="4937825" y="1429700"/>
            <a:ext cx="2329475" cy="4741025"/>
          </a:xfrm>
          <a:prstGeom prst="rect">
            <a:avLst/>
          </a:prstGeom>
          <a:noFill/>
          <a:ln>
            <a:noFill/>
          </a:ln>
        </p:spPr>
      </p:pic>
      <p:pic>
        <p:nvPicPr>
          <p:cNvPr id="427" name="Google Shape;427;p42"/>
          <p:cNvPicPr preferRelativeResize="0"/>
          <p:nvPr/>
        </p:nvPicPr>
        <p:blipFill rotWithShape="1">
          <a:blip r:embed="rId5">
            <a:alphaModFix/>
          </a:blip>
          <a:srcRect b="0" l="26093" r="31432" t="11198"/>
          <a:stretch/>
        </p:blipFill>
        <p:spPr>
          <a:xfrm>
            <a:off x="3222675" y="1475250"/>
            <a:ext cx="2254426" cy="4713250"/>
          </a:xfrm>
          <a:prstGeom prst="rect">
            <a:avLst/>
          </a:prstGeom>
          <a:noFill/>
          <a:ln>
            <a:noFill/>
          </a:ln>
        </p:spPr>
      </p:pic>
      <p:pic>
        <p:nvPicPr>
          <p:cNvPr id="428" name="Google Shape;428;p42"/>
          <p:cNvPicPr preferRelativeResize="0"/>
          <p:nvPr/>
        </p:nvPicPr>
        <p:blipFill rotWithShape="1">
          <a:blip r:embed="rId6">
            <a:alphaModFix/>
          </a:blip>
          <a:srcRect b="0" l="35589" r="31225" t="11206"/>
          <a:stretch/>
        </p:blipFill>
        <p:spPr>
          <a:xfrm>
            <a:off x="1784225" y="1475250"/>
            <a:ext cx="1699625" cy="4547575"/>
          </a:xfrm>
          <a:prstGeom prst="rect">
            <a:avLst/>
          </a:prstGeom>
          <a:noFill/>
          <a:ln>
            <a:noFill/>
          </a:ln>
        </p:spPr>
      </p:pic>
      <p:sp>
        <p:nvSpPr>
          <p:cNvPr id="429" name="Google Shape;429;p42"/>
          <p:cNvSpPr txBox="1"/>
          <p:nvPr/>
        </p:nvSpPr>
        <p:spPr>
          <a:xfrm>
            <a:off x="274892" y="1024002"/>
            <a:ext cx="9079800" cy="3078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SzPts val="1400"/>
              <a:buFont typeface="Arial"/>
              <a:buNone/>
            </a:pPr>
            <a:r>
              <a:rPr b="1" lang="en-GB">
                <a:solidFill>
                  <a:srgbClr val="EFF8F5"/>
                </a:solidFill>
                <a:latin typeface="Montserrat"/>
                <a:ea typeface="Montserrat"/>
                <a:cs typeface="Montserrat"/>
                <a:sym typeface="Montserrat"/>
              </a:rPr>
              <a:t>Complexity of ecosystems incl. Variability across scales </a:t>
            </a:r>
            <a:endParaRPr b="0" i="0" sz="1400" u="none" cap="none" strike="noStrike">
              <a:solidFill>
                <a:srgbClr val="000000"/>
              </a:solidFill>
              <a:latin typeface="Arial"/>
              <a:ea typeface="Arial"/>
              <a:cs typeface="Arial"/>
              <a:sym typeface="Arial"/>
            </a:endParaRPr>
          </a:p>
        </p:txBody>
      </p:sp>
      <p:pic>
        <p:nvPicPr>
          <p:cNvPr id="430" name="Google Shape;430;p42"/>
          <p:cNvPicPr preferRelativeResize="0"/>
          <p:nvPr/>
        </p:nvPicPr>
        <p:blipFill rotWithShape="1">
          <a:blip r:embed="rId7">
            <a:alphaModFix/>
          </a:blip>
          <a:srcRect b="0" l="30910" r="28632" t="11528"/>
          <a:stretch/>
        </p:blipFill>
        <p:spPr>
          <a:xfrm>
            <a:off x="7015325" y="1452787"/>
            <a:ext cx="2128675" cy="4654426"/>
          </a:xfrm>
          <a:prstGeom prst="rect">
            <a:avLst/>
          </a:prstGeom>
          <a:noFill/>
          <a:ln>
            <a:noFill/>
          </a:ln>
        </p:spPr>
      </p:pic>
      <p:sp>
        <p:nvSpPr>
          <p:cNvPr id="431" name="Google Shape;431;p42"/>
          <p:cNvSpPr/>
          <p:nvPr/>
        </p:nvSpPr>
        <p:spPr>
          <a:xfrm>
            <a:off x="1757675" y="1507800"/>
            <a:ext cx="204900" cy="1785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3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pic>
        <p:nvPicPr>
          <p:cNvPr id="437" name="Google Shape;437;p43"/>
          <p:cNvPicPr preferRelativeResize="0"/>
          <p:nvPr/>
        </p:nvPicPr>
        <p:blipFill rotWithShape="1">
          <a:blip r:embed="rId3">
            <a:alphaModFix/>
          </a:blip>
          <a:srcRect b="16272" l="23292" r="23942" t="34750"/>
          <a:stretch/>
        </p:blipFill>
        <p:spPr>
          <a:xfrm>
            <a:off x="1546272" y="1962341"/>
            <a:ext cx="6051457" cy="2020259"/>
          </a:xfrm>
          <a:prstGeom prst="rect">
            <a:avLst/>
          </a:prstGeom>
          <a:noFill/>
          <a:ln>
            <a:noFill/>
          </a:ln>
        </p:spPr>
      </p:pic>
      <p:pic>
        <p:nvPicPr>
          <p:cNvPr id="438" name="Google Shape;438;p43"/>
          <p:cNvPicPr preferRelativeResize="0"/>
          <p:nvPr/>
        </p:nvPicPr>
        <p:blipFill rotWithShape="1">
          <a:blip r:embed="rId4">
            <a:alphaModFix/>
          </a:blip>
          <a:srcRect b="15972" l="23183" r="23705" t="35093"/>
          <a:stretch/>
        </p:blipFill>
        <p:spPr>
          <a:xfrm>
            <a:off x="1562358" y="1962341"/>
            <a:ext cx="6019284" cy="2020259"/>
          </a:xfrm>
          <a:prstGeom prst="rect">
            <a:avLst/>
          </a:prstGeom>
          <a:noFill/>
          <a:ln>
            <a:noFill/>
          </a:ln>
        </p:spPr>
      </p:pic>
      <p:grpSp>
        <p:nvGrpSpPr>
          <p:cNvPr id="439" name="Google Shape;439;p43"/>
          <p:cNvGrpSpPr/>
          <p:nvPr/>
        </p:nvGrpSpPr>
        <p:grpSpPr>
          <a:xfrm>
            <a:off x="13572" y="1355518"/>
            <a:ext cx="7820928" cy="1620000"/>
            <a:chOff x="18096" y="1400957"/>
            <a:chExt cx="10427904" cy="2160000"/>
          </a:xfrm>
        </p:grpSpPr>
        <p:pic>
          <p:nvPicPr>
            <p:cNvPr id="440" name="Google Shape;440;p43"/>
            <p:cNvPicPr preferRelativeResize="0"/>
            <p:nvPr/>
          </p:nvPicPr>
          <p:blipFill rotWithShape="1">
            <a:blip r:embed="rId5">
              <a:alphaModFix/>
            </a:blip>
            <a:srcRect b="0" l="0" r="0" t="0"/>
            <a:stretch/>
          </p:blipFill>
          <p:spPr>
            <a:xfrm>
              <a:off x="18096" y="1400957"/>
              <a:ext cx="9526737" cy="2160000"/>
            </a:xfrm>
            <a:prstGeom prst="rect">
              <a:avLst/>
            </a:prstGeom>
            <a:noFill/>
            <a:ln>
              <a:noFill/>
            </a:ln>
          </p:spPr>
        </p:pic>
        <p:sp>
          <p:nvSpPr>
            <p:cNvPr id="441" name="Google Shape;441;p43"/>
            <p:cNvSpPr txBox="1"/>
            <p:nvPr/>
          </p:nvSpPr>
          <p:spPr>
            <a:xfrm>
              <a:off x="9462000" y="1880300"/>
              <a:ext cx="984000" cy="593100"/>
            </a:xfrm>
            <a:prstGeom prst="rect">
              <a:avLst/>
            </a:pr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en-GB" sz="1500">
                  <a:solidFill>
                    <a:srgbClr val="0070C0"/>
                  </a:solidFill>
                  <a:latin typeface="Calibri"/>
                  <a:ea typeface="Calibri"/>
                  <a:cs typeface="Calibri"/>
                  <a:sym typeface="Calibri"/>
                </a:rPr>
                <a:t>Rainfall</a:t>
              </a:r>
              <a:endParaRPr b="1" sz="1500">
                <a:solidFill>
                  <a:srgbClr val="0070C0"/>
                </a:solidFill>
                <a:latin typeface="Calibri"/>
                <a:ea typeface="Calibri"/>
                <a:cs typeface="Calibri"/>
                <a:sym typeface="Calibri"/>
              </a:endParaRPr>
            </a:p>
          </p:txBody>
        </p:sp>
      </p:grpSp>
      <p:grpSp>
        <p:nvGrpSpPr>
          <p:cNvPr id="442" name="Google Shape;442;p43"/>
          <p:cNvGrpSpPr/>
          <p:nvPr/>
        </p:nvGrpSpPr>
        <p:grpSpPr>
          <a:xfrm>
            <a:off x="452546" y="2101647"/>
            <a:ext cx="7983699" cy="1620000"/>
            <a:chOff x="603394" y="2294196"/>
            <a:chExt cx="10644932" cy="2160000"/>
          </a:xfrm>
        </p:grpSpPr>
        <p:pic>
          <p:nvPicPr>
            <p:cNvPr id="443" name="Google Shape;443;p43"/>
            <p:cNvPicPr preferRelativeResize="0"/>
            <p:nvPr/>
          </p:nvPicPr>
          <p:blipFill rotWithShape="1">
            <a:blip r:embed="rId6">
              <a:alphaModFix/>
            </a:blip>
            <a:srcRect b="0" l="0" r="0" t="0"/>
            <a:stretch/>
          </p:blipFill>
          <p:spPr>
            <a:xfrm>
              <a:off x="603394" y="2294196"/>
              <a:ext cx="9526737" cy="2160000"/>
            </a:xfrm>
            <a:prstGeom prst="rect">
              <a:avLst/>
            </a:prstGeom>
            <a:noFill/>
            <a:ln>
              <a:noFill/>
            </a:ln>
          </p:spPr>
        </p:pic>
        <p:sp>
          <p:nvSpPr>
            <p:cNvPr id="444" name="Google Shape;444;p43"/>
            <p:cNvSpPr txBox="1"/>
            <p:nvPr/>
          </p:nvSpPr>
          <p:spPr>
            <a:xfrm>
              <a:off x="10200988" y="2775581"/>
              <a:ext cx="1047338" cy="40011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GB" sz="1500">
                  <a:solidFill>
                    <a:srgbClr val="C00000"/>
                  </a:solidFill>
                  <a:latin typeface="Calibri"/>
                  <a:ea typeface="Calibri"/>
                  <a:cs typeface="Calibri"/>
                  <a:sym typeface="Calibri"/>
                </a:rPr>
                <a:t>Temp °C</a:t>
              </a:r>
              <a:endParaRPr b="1" sz="1500">
                <a:solidFill>
                  <a:srgbClr val="C00000"/>
                </a:solidFill>
                <a:latin typeface="Calibri"/>
                <a:ea typeface="Calibri"/>
                <a:cs typeface="Calibri"/>
                <a:sym typeface="Calibri"/>
              </a:endParaRPr>
            </a:p>
          </p:txBody>
        </p:sp>
      </p:grpSp>
      <p:sp>
        <p:nvSpPr>
          <p:cNvPr id="445" name="Google Shape;445;p43"/>
          <p:cNvSpPr/>
          <p:nvPr/>
        </p:nvSpPr>
        <p:spPr>
          <a:xfrm>
            <a:off x="8255654" y="3230596"/>
            <a:ext cx="780502" cy="1645184"/>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nvGrpSpPr>
          <p:cNvPr id="446" name="Google Shape;446;p43"/>
          <p:cNvGrpSpPr/>
          <p:nvPr/>
        </p:nvGrpSpPr>
        <p:grpSpPr>
          <a:xfrm>
            <a:off x="835982" y="2841812"/>
            <a:ext cx="7694290" cy="1620000"/>
            <a:chOff x="1114643" y="3281082"/>
            <a:chExt cx="10259053" cy="2160000"/>
          </a:xfrm>
        </p:grpSpPr>
        <p:pic>
          <p:nvPicPr>
            <p:cNvPr id="447" name="Google Shape;447;p43"/>
            <p:cNvPicPr preferRelativeResize="0"/>
            <p:nvPr/>
          </p:nvPicPr>
          <p:blipFill rotWithShape="1">
            <a:blip r:embed="rId7">
              <a:alphaModFix/>
            </a:blip>
            <a:srcRect b="0" l="0" r="0" t="0"/>
            <a:stretch/>
          </p:blipFill>
          <p:spPr>
            <a:xfrm>
              <a:off x="1114643" y="3281082"/>
              <a:ext cx="9526737" cy="2160000"/>
            </a:xfrm>
            <a:prstGeom prst="rect">
              <a:avLst/>
            </a:prstGeom>
            <a:noFill/>
            <a:ln>
              <a:noFill/>
            </a:ln>
          </p:spPr>
        </p:pic>
        <p:sp>
          <p:nvSpPr>
            <p:cNvPr id="448" name="Google Shape;448;p43"/>
            <p:cNvSpPr txBox="1"/>
            <p:nvPr/>
          </p:nvSpPr>
          <p:spPr>
            <a:xfrm>
              <a:off x="10641380" y="3793827"/>
              <a:ext cx="732316" cy="40011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GB" sz="1500">
                  <a:solidFill>
                    <a:srgbClr val="00602B"/>
                  </a:solidFill>
                  <a:latin typeface="Calibri"/>
                  <a:ea typeface="Calibri"/>
                  <a:cs typeface="Calibri"/>
                  <a:sym typeface="Calibri"/>
                </a:rPr>
                <a:t>NDVI</a:t>
              </a:r>
              <a:endParaRPr b="1" sz="1500">
                <a:solidFill>
                  <a:srgbClr val="00602B"/>
                </a:solidFill>
                <a:latin typeface="Calibri"/>
                <a:ea typeface="Calibri"/>
                <a:cs typeface="Calibri"/>
                <a:sym typeface="Calibri"/>
              </a:endParaRPr>
            </a:p>
          </p:txBody>
        </p:sp>
      </p:grpSp>
      <p:grpSp>
        <p:nvGrpSpPr>
          <p:cNvPr id="449" name="Google Shape;449;p43"/>
          <p:cNvGrpSpPr/>
          <p:nvPr/>
        </p:nvGrpSpPr>
        <p:grpSpPr>
          <a:xfrm>
            <a:off x="1313274" y="3547993"/>
            <a:ext cx="7722882" cy="1620000"/>
            <a:chOff x="1751032" y="4341040"/>
            <a:chExt cx="10297176" cy="2160000"/>
          </a:xfrm>
        </p:grpSpPr>
        <p:pic>
          <p:nvPicPr>
            <p:cNvPr id="450" name="Google Shape;450;p43"/>
            <p:cNvPicPr preferRelativeResize="0"/>
            <p:nvPr/>
          </p:nvPicPr>
          <p:blipFill rotWithShape="1">
            <a:blip r:embed="rId8">
              <a:alphaModFix/>
            </a:blip>
            <a:srcRect b="0" l="0" r="0" t="0"/>
            <a:stretch/>
          </p:blipFill>
          <p:spPr>
            <a:xfrm>
              <a:off x="1751032" y="4341040"/>
              <a:ext cx="9526737" cy="2160000"/>
            </a:xfrm>
            <a:prstGeom prst="rect">
              <a:avLst/>
            </a:prstGeom>
            <a:noFill/>
            <a:ln>
              <a:noFill/>
            </a:ln>
          </p:spPr>
        </p:pic>
        <p:sp>
          <p:nvSpPr>
            <p:cNvPr id="451" name="Google Shape;451;p43"/>
            <p:cNvSpPr txBox="1"/>
            <p:nvPr/>
          </p:nvSpPr>
          <p:spPr>
            <a:xfrm>
              <a:off x="11007538" y="4756398"/>
              <a:ext cx="1040670" cy="40011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GB" sz="1500">
                  <a:solidFill>
                    <a:srgbClr val="604D2C"/>
                  </a:solidFill>
                  <a:latin typeface="Calibri"/>
                  <a:ea typeface="Calibri"/>
                  <a:cs typeface="Calibri"/>
                  <a:sym typeface="Calibri"/>
                </a:rPr>
                <a:t>Animals</a:t>
              </a:r>
              <a:endParaRPr b="1" sz="1500">
                <a:solidFill>
                  <a:srgbClr val="604D2C"/>
                </a:solidFill>
                <a:latin typeface="Calibri"/>
                <a:ea typeface="Calibri"/>
                <a:cs typeface="Calibri"/>
                <a:sym typeface="Calibri"/>
              </a:endParaRPr>
            </a:p>
          </p:txBody>
        </p:sp>
      </p:grpSp>
      <p:sp>
        <p:nvSpPr>
          <p:cNvPr id="452" name="Google Shape;452;p43"/>
          <p:cNvSpPr txBox="1"/>
          <p:nvPr/>
        </p:nvSpPr>
        <p:spPr>
          <a:xfrm>
            <a:off x="243975" y="175647"/>
            <a:ext cx="7886700" cy="483900"/>
          </a:xfrm>
          <a:prstGeom prst="rect">
            <a:avLst/>
          </a:prstGeom>
          <a:noFill/>
          <a:ln>
            <a:noFill/>
          </a:ln>
        </p:spPr>
        <p:txBody>
          <a:bodyPr anchorCtr="0" anchor="ctr" bIns="34275" lIns="68575" spcFirstLastPara="1" rIns="68575" wrap="square" tIns="34275">
            <a:normAutofit/>
          </a:bodyPr>
          <a:lstStyle/>
          <a:p>
            <a:pPr indent="0" lvl="0" marL="0" marR="0" rtl="0" algn="l">
              <a:lnSpc>
                <a:spcPct val="90000"/>
              </a:lnSpc>
              <a:spcBef>
                <a:spcPts val="0"/>
              </a:spcBef>
              <a:spcAft>
                <a:spcPts val="0"/>
              </a:spcAft>
              <a:buClr>
                <a:srgbClr val="000000"/>
              </a:buClr>
              <a:buSzPts val="1800"/>
              <a:buFont typeface="Arial"/>
              <a:buNone/>
            </a:pPr>
            <a:r>
              <a:rPr b="1" lang="en-GB" sz="1800">
                <a:solidFill>
                  <a:srgbClr val="005859"/>
                </a:solidFill>
                <a:latin typeface="Montserrat"/>
                <a:ea typeface="Montserrat"/>
                <a:cs typeface="Montserrat"/>
                <a:sym typeface="Montserrat"/>
              </a:rPr>
              <a:t>Introduction to Data Cubes</a:t>
            </a:r>
            <a:endParaRPr b="1" i="0" sz="1800" u="none" cap="none" strike="noStrike">
              <a:solidFill>
                <a:srgbClr val="005859"/>
              </a:solidFill>
              <a:latin typeface="Montserrat"/>
              <a:ea typeface="Montserrat"/>
              <a:cs typeface="Montserrat"/>
              <a:sym typeface="Montserrat"/>
            </a:endParaRPr>
          </a:p>
        </p:txBody>
      </p:sp>
      <p:sp>
        <p:nvSpPr>
          <p:cNvPr id="453" name="Google Shape;453;p43"/>
          <p:cNvSpPr/>
          <p:nvPr/>
        </p:nvSpPr>
        <p:spPr>
          <a:xfrm>
            <a:off x="0" y="877943"/>
            <a:ext cx="9144000" cy="444900"/>
          </a:xfrm>
          <a:prstGeom prst="homePlate">
            <a:avLst>
              <a:gd fmla="val 0" name="adj"/>
            </a:avLst>
          </a:prstGeom>
          <a:solidFill>
            <a:srgbClr val="6CDDB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454" name="Google Shape;454;p43"/>
          <p:cNvSpPr txBox="1"/>
          <p:nvPr/>
        </p:nvSpPr>
        <p:spPr>
          <a:xfrm>
            <a:off x="274892" y="947802"/>
            <a:ext cx="9079800" cy="3078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SzPts val="1400"/>
              <a:buFont typeface="Arial"/>
              <a:buNone/>
            </a:pPr>
            <a:r>
              <a:rPr b="1" lang="en-GB">
                <a:solidFill>
                  <a:srgbClr val="EFF8F5"/>
                </a:solidFill>
                <a:latin typeface="Montserrat"/>
                <a:ea typeface="Montserrat"/>
                <a:cs typeface="Montserrat"/>
                <a:sym typeface="Montserrat"/>
              </a:rPr>
              <a:t>Complexity of ecosystems + Variability of Variables across scales </a:t>
            </a:r>
            <a:endParaRPr b="0" i="0" sz="1400" u="none" cap="none" strike="noStrike">
              <a:solidFill>
                <a:srgbClr val="000000"/>
              </a:solidFill>
              <a:latin typeface="Arial"/>
              <a:ea typeface="Arial"/>
              <a:cs typeface="Arial"/>
              <a:sym typeface="Arial"/>
            </a:endParaRPr>
          </a:p>
        </p:txBody>
      </p:sp>
      <p:sp>
        <p:nvSpPr>
          <p:cNvPr id="455" name="Google Shape;455;p43"/>
          <p:cNvSpPr txBox="1"/>
          <p:nvPr/>
        </p:nvSpPr>
        <p:spPr>
          <a:xfrm>
            <a:off x="243975" y="618300"/>
            <a:ext cx="5145300" cy="307800"/>
          </a:xfrm>
          <a:prstGeom prst="rect">
            <a:avLst/>
          </a:prstGeom>
          <a:noFill/>
          <a:ln>
            <a:noFill/>
          </a:ln>
        </p:spPr>
        <p:txBody>
          <a:bodyPr anchorCtr="0" anchor="t" bIns="34275" lIns="68575" spcFirstLastPara="1" rIns="68575" wrap="square" tIns="34275">
            <a:normAutofit/>
          </a:bodyPr>
          <a:lstStyle/>
          <a:p>
            <a:pPr indent="0" lvl="0" marL="0" marR="0" rtl="0" algn="l">
              <a:lnSpc>
                <a:spcPct val="90000"/>
              </a:lnSpc>
              <a:spcBef>
                <a:spcPts val="800"/>
              </a:spcBef>
              <a:spcAft>
                <a:spcPts val="0"/>
              </a:spcAft>
              <a:buClr>
                <a:srgbClr val="000000"/>
              </a:buClr>
              <a:buSzPts val="1200"/>
              <a:buFont typeface="Arial"/>
              <a:buNone/>
            </a:pPr>
            <a:r>
              <a:rPr b="1" lang="en-GB" sz="1200">
                <a:solidFill>
                  <a:srgbClr val="47A52A"/>
                </a:solidFill>
                <a:latin typeface="Montserrat"/>
                <a:ea typeface="Montserrat"/>
                <a:cs typeface="Montserrat"/>
                <a:sym typeface="Montserrat"/>
              </a:rPr>
              <a:t>Variables in the context of Biodiversity</a:t>
            </a:r>
            <a:endParaRPr b="0" i="0" sz="1200" u="none" cap="none" strike="noStrike">
              <a:solidFill>
                <a:srgbClr val="47A52A"/>
              </a:solidFill>
              <a:latin typeface="Montserrat"/>
              <a:ea typeface="Montserrat"/>
              <a:cs typeface="Montserrat"/>
              <a:sym typeface="Montserr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8"/>
                                        </p:tgtEl>
                                        <p:attrNameLst>
                                          <p:attrName>style.visibility</p:attrName>
                                        </p:attrNameLst>
                                      </p:cBhvr>
                                      <p:to>
                                        <p:strVal val="visible"/>
                                      </p:to>
                                    </p:set>
                                    <p:animEffect filter="fade" transition="in">
                                      <p:cBhvr>
                                        <p:cTn dur="500"/>
                                        <p:tgtEl>
                                          <p:spTgt spid="43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9"/>
                                        </p:tgtEl>
                                        <p:attrNameLst>
                                          <p:attrName>style.visibility</p:attrName>
                                        </p:attrNameLst>
                                      </p:cBhvr>
                                      <p:to>
                                        <p:strVal val="visible"/>
                                      </p:to>
                                    </p:set>
                                    <p:animEffect filter="fade" transition="in">
                                      <p:cBhvr>
                                        <p:cTn dur="500"/>
                                        <p:tgtEl>
                                          <p:spTgt spid="439"/>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442"/>
                                        </p:tgtEl>
                                        <p:attrNameLst>
                                          <p:attrName>style.visibility</p:attrName>
                                        </p:attrNameLst>
                                      </p:cBhvr>
                                      <p:to>
                                        <p:strVal val="visible"/>
                                      </p:to>
                                    </p:set>
                                    <p:animEffect filter="fade" transition="in">
                                      <p:cBhvr>
                                        <p:cTn dur="500"/>
                                        <p:tgtEl>
                                          <p:spTgt spid="442"/>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446"/>
                                        </p:tgtEl>
                                        <p:attrNameLst>
                                          <p:attrName>style.visibility</p:attrName>
                                        </p:attrNameLst>
                                      </p:cBhvr>
                                      <p:to>
                                        <p:strVal val="visible"/>
                                      </p:to>
                                    </p:set>
                                    <p:animEffect filter="fade" transition="in">
                                      <p:cBhvr>
                                        <p:cTn dur="500"/>
                                        <p:tgtEl>
                                          <p:spTgt spid="446"/>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449"/>
                                        </p:tgtEl>
                                        <p:attrNameLst>
                                          <p:attrName>style.visibility</p:attrName>
                                        </p:attrNameLst>
                                      </p:cBhvr>
                                      <p:to>
                                        <p:strVal val="visible"/>
                                      </p:to>
                                    </p:set>
                                    <p:animEffect filter="fade" transition="in">
                                      <p:cBhvr>
                                        <p:cTn dur="500"/>
                                        <p:tgtEl>
                                          <p:spTgt spid="4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pic>
        <p:nvPicPr>
          <p:cNvPr id="461" name="Google Shape;461;p44"/>
          <p:cNvPicPr preferRelativeResize="0"/>
          <p:nvPr/>
        </p:nvPicPr>
        <p:blipFill>
          <a:blip r:embed="rId3">
            <a:alphaModFix/>
          </a:blip>
          <a:stretch>
            <a:fillRect/>
          </a:stretch>
        </p:blipFill>
        <p:spPr>
          <a:xfrm>
            <a:off x="3010573" y="1293700"/>
            <a:ext cx="3685550" cy="3441950"/>
          </a:xfrm>
          <a:prstGeom prst="rect">
            <a:avLst/>
          </a:prstGeom>
          <a:noFill/>
          <a:ln>
            <a:noFill/>
          </a:ln>
        </p:spPr>
      </p:pic>
      <p:grpSp>
        <p:nvGrpSpPr>
          <p:cNvPr id="462" name="Google Shape;462;p44"/>
          <p:cNvGrpSpPr/>
          <p:nvPr/>
        </p:nvGrpSpPr>
        <p:grpSpPr>
          <a:xfrm>
            <a:off x="3041916" y="1334979"/>
            <a:ext cx="4530607" cy="327556"/>
            <a:chOff x="4231003" y="1974346"/>
            <a:chExt cx="5030096" cy="428514"/>
          </a:xfrm>
        </p:grpSpPr>
        <p:sp>
          <p:nvSpPr>
            <p:cNvPr id="463" name="Google Shape;463;p44"/>
            <p:cNvSpPr txBox="1"/>
            <p:nvPr/>
          </p:nvSpPr>
          <p:spPr>
            <a:xfrm>
              <a:off x="8277099" y="2010160"/>
              <a:ext cx="984000" cy="392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GB" sz="1500">
                  <a:solidFill>
                    <a:srgbClr val="0070C0"/>
                  </a:solidFill>
                  <a:latin typeface="Calibri"/>
                  <a:ea typeface="Calibri"/>
                  <a:cs typeface="Calibri"/>
                  <a:sym typeface="Calibri"/>
                </a:rPr>
                <a:t>Rainfall</a:t>
              </a:r>
              <a:endParaRPr b="1" sz="1500">
                <a:solidFill>
                  <a:srgbClr val="0070C0"/>
                </a:solidFill>
                <a:latin typeface="Calibri"/>
                <a:ea typeface="Calibri"/>
                <a:cs typeface="Calibri"/>
                <a:sym typeface="Calibri"/>
              </a:endParaRPr>
            </a:p>
          </p:txBody>
        </p:sp>
        <p:sp>
          <p:nvSpPr>
            <p:cNvPr id="464" name="Google Shape;464;p44"/>
            <p:cNvSpPr/>
            <p:nvPr/>
          </p:nvSpPr>
          <p:spPr>
            <a:xfrm>
              <a:off x="4231003" y="1974346"/>
              <a:ext cx="4018800" cy="426300"/>
            </a:xfrm>
            <a:prstGeom prst="rect">
              <a:avLst/>
            </a:prstGeom>
            <a:solidFill>
              <a:srgbClr val="0070C0">
                <a:alpha val="40000"/>
              </a:srgbClr>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pic>
        <p:nvPicPr>
          <p:cNvPr id="465" name="Google Shape;465;p44"/>
          <p:cNvPicPr preferRelativeResize="0"/>
          <p:nvPr/>
        </p:nvPicPr>
        <p:blipFill>
          <a:blip r:embed="rId4">
            <a:alphaModFix/>
          </a:blip>
          <a:stretch>
            <a:fillRect/>
          </a:stretch>
        </p:blipFill>
        <p:spPr>
          <a:xfrm>
            <a:off x="3041927" y="1334968"/>
            <a:ext cx="3660579" cy="3382800"/>
          </a:xfrm>
          <a:prstGeom prst="rect">
            <a:avLst/>
          </a:prstGeom>
          <a:noFill/>
          <a:ln>
            <a:noFill/>
          </a:ln>
        </p:spPr>
      </p:pic>
      <p:sp>
        <p:nvSpPr>
          <p:cNvPr id="466" name="Google Shape;466;p44"/>
          <p:cNvSpPr/>
          <p:nvPr/>
        </p:nvSpPr>
        <p:spPr>
          <a:xfrm>
            <a:off x="3034000" y="1333775"/>
            <a:ext cx="3638700" cy="3385200"/>
          </a:xfrm>
          <a:prstGeom prst="rect">
            <a:avLst/>
          </a:prstGeom>
          <a:solidFill>
            <a:srgbClr val="6FA8DC">
              <a:alpha val="21250"/>
            </a:srgbClr>
          </a:solidFill>
          <a:ln cap="flat" cmpd="sng" w="9525">
            <a:solidFill>
              <a:schemeClr val="dk2"/>
            </a:solidFill>
            <a:prstDash val="solid"/>
            <a:round/>
            <a:headEnd len="sm" w="sm" type="none"/>
            <a:tailEnd len="sm" w="sm" type="none"/>
          </a:ln>
          <a:effectLst>
            <a:outerShdw blurRad="57150" rotWithShape="0" algn="bl" dir="5400000" dist="19050">
              <a:srgbClr val="000000">
                <a:alpha val="98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a:p>
        </p:txBody>
      </p:sp>
      <p:sp>
        <p:nvSpPr>
          <p:cNvPr id="467" name="Google Shape;467;p44"/>
          <p:cNvSpPr txBox="1"/>
          <p:nvPr/>
        </p:nvSpPr>
        <p:spPr>
          <a:xfrm rot="-5400000">
            <a:off x="2095225" y="2795525"/>
            <a:ext cx="1045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800">
                <a:solidFill>
                  <a:schemeClr val="dk2"/>
                </a:solidFill>
              </a:rPr>
              <a:t>Latitude</a:t>
            </a:r>
            <a:endParaRPr sz="1800">
              <a:solidFill>
                <a:schemeClr val="dk2"/>
              </a:solidFill>
            </a:endParaRPr>
          </a:p>
        </p:txBody>
      </p:sp>
      <p:sp>
        <p:nvSpPr>
          <p:cNvPr id="468" name="Google Shape;468;p44"/>
          <p:cNvSpPr txBox="1"/>
          <p:nvPr/>
        </p:nvSpPr>
        <p:spPr>
          <a:xfrm>
            <a:off x="4197054" y="4717775"/>
            <a:ext cx="1350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800">
                <a:solidFill>
                  <a:schemeClr val="dk2"/>
                </a:solidFill>
              </a:rPr>
              <a:t>Longitude</a:t>
            </a:r>
            <a:endParaRPr sz="1800">
              <a:solidFill>
                <a:schemeClr val="dk2"/>
              </a:solidFill>
            </a:endParaRPr>
          </a:p>
        </p:txBody>
      </p:sp>
      <p:sp>
        <p:nvSpPr>
          <p:cNvPr id="469" name="Google Shape;469;p44"/>
          <p:cNvSpPr txBox="1"/>
          <p:nvPr/>
        </p:nvSpPr>
        <p:spPr>
          <a:xfrm>
            <a:off x="243975" y="175647"/>
            <a:ext cx="7886700" cy="483900"/>
          </a:xfrm>
          <a:prstGeom prst="rect">
            <a:avLst/>
          </a:prstGeom>
          <a:noFill/>
          <a:ln>
            <a:noFill/>
          </a:ln>
        </p:spPr>
        <p:txBody>
          <a:bodyPr anchorCtr="0" anchor="ctr" bIns="34275" lIns="68575" spcFirstLastPara="1" rIns="68575" wrap="square" tIns="34275">
            <a:normAutofit/>
          </a:bodyPr>
          <a:lstStyle/>
          <a:p>
            <a:pPr indent="0" lvl="0" marL="0" marR="0" rtl="0" algn="l">
              <a:lnSpc>
                <a:spcPct val="90000"/>
              </a:lnSpc>
              <a:spcBef>
                <a:spcPts val="0"/>
              </a:spcBef>
              <a:spcAft>
                <a:spcPts val="0"/>
              </a:spcAft>
              <a:buClr>
                <a:srgbClr val="000000"/>
              </a:buClr>
              <a:buSzPts val="1800"/>
              <a:buFont typeface="Arial"/>
              <a:buNone/>
            </a:pPr>
            <a:r>
              <a:rPr b="1" lang="en-GB" sz="1800">
                <a:solidFill>
                  <a:srgbClr val="005859"/>
                </a:solidFill>
                <a:latin typeface="Montserrat"/>
                <a:ea typeface="Montserrat"/>
                <a:cs typeface="Montserrat"/>
                <a:sym typeface="Montserrat"/>
              </a:rPr>
              <a:t>Introduction to Data Cubes</a:t>
            </a:r>
            <a:endParaRPr b="1" i="0" sz="1800" u="none" cap="none" strike="noStrike">
              <a:solidFill>
                <a:srgbClr val="005859"/>
              </a:solidFill>
              <a:latin typeface="Montserrat"/>
              <a:ea typeface="Montserrat"/>
              <a:cs typeface="Montserrat"/>
              <a:sym typeface="Montserrat"/>
            </a:endParaRPr>
          </a:p>
        </p:txBody>
      </p:sp>
      <p:sp>
        <p:nvSpPr>
          <p:cNvPr id="470" name="Google Shape;470;p44"/>
          <p:cNvSpPr/>
          <p:nvPr/>
        </p:nvSpPr>
        <p:spPr>
          <a:xfrm>
            <a:off x="0" y="870676"/>
            <a:ext cx="9144000" cy="391200"/>
          </a:xfrm>
          <a:prstGeom prst="homePlate">
            <a:avLst>
              <a:gd fmla="val 0" name="adj"/>
            </a:avLst>
          </a:prstGeom>
          <a:solidFill>
            <a:srgbClr val="6CDDB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471" name="Google Shape;471;p44"/>
          <p:cNvSpPr txBox="1"/>
          <p:nvPr/>
        </p:nvSpPr>
        <p:spPr>
          <a:xfrm>
            <a:off x="243967" y="912377"/>
            <a:ext cx="9079800" cy="3078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SzPts val="1400"/>
              <a:buFont typeface="Arial"/>
              <a:buNone/>
            </a:pPr>
            <a:r>
              <a:rPr b="1" lang="en-GB">
                <a:solidFill>
                  <a:srgbClr val="EFF8F5"/>
                </a:solidFill>
                <a:latin typeface="Montserrat"/>
                <a:ea typeface="Montserrat"/>
                <a:cs typeface="Montserrat"/>
                <a:sym typeface="Montserrat"/>
              </a:rPr>
              <a:t>XY matrix of rainfall</a:t>
            </a:r>
            <a:endParaRPr b="0" i="0" sz="1400" u="none" cap="none" strike="noStrike">
              <a:solidFill>
                <a:srgbClr val="000000"/>
              </a:solidFill>
              <a:latin typeface="Arial"/>
              <a:ea typeface="Arial"/>
              <a:cs typeface="Arial"/>
              <a:sym typeface="Arial"/>
            </a:endParaRPr>
          </a:p>
        </p:txBody>
      </p:sp>
      <p:sp>
        <p:nvSpPr>
          <p:cNvPr id="472" name="Google Shape;472;p44"/>
          <p:cNvSpPr txBox="1"/>
          <p:nvPr/>
        </p:nvSpPr>
        <p:spPr>
          <a:xfrm>
            <a:off x="243975" y="618300"/>
            <a:ext cx="5145300" cy="307800"/>
          </a:xfrm>
          <a:prstGeom prst="rect">
            <a:avLst/>
          </a:prstGeom>
          <a:noFill/>
          <a:ln>
            <a:noFill/>
          </a:ln>
        </p:spPr>
        <p:txBody>
          <a:bodyPr anchorCtr="0" anchor="t" bIns="34275" lIns="68575" spcFirstLastPara="1" rIns="68575" wrap="square" tIns="34275">
            <a:normAutofit/>
          </a:bodyPr>
          <a:lstStyle/>
          <a:p>
            <a:pPr indent="0" lvl="0" marL="0" rtl="0" algn="l">
              <a:lnSpc>
                <a:spcPct val="90000"/>
              </a:lnSpc>
              <a:spcBef>
                <a:spcPts val="800"/>
              </a:spcBef>
              <a:spcAft>
                <a:spcPts val="0"/>
              </a:spcAft>
              <a:buClr>
                <a:schemeClr val="dk1"/>
              </a:buClr>
              <a:buSzPts val="1100"/>
              <a:buFont typeface="Arial"/>
              <a:buNone/>
            </a:pPr>
            <a:r>
              <a:rPr b="1" lang="en-GB" sz="1200">
                <a:solidFill>
                  <a:srgbClr val="47A52A"/>
                </a:solidFill>
                <a:latin typeface="Montserrat"/>
                <a:ea typeface="Montserrat"/>
                <a:cs typeface="Montserrat"/>
                <a:sym typeface="Montserrat"/>
              </a:rPr>
              <a:t>Multidimensional data arrays or matrices</a:t>
            </a:r>
            <a:endParaRPr b="1" sz="1200">
              <a:solidFill>
                <a:srgbClr val="47A52A"/>
              </a:solidFill>
              <a:latin typeface="Montserrat"/>
              <a:ea typeface="Montserrat"/>
              <a:cs typeface="Montserrat"/>
              <a:sym typeface="Montserrat"/>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sp>
        <p:nvSpPr>
          <p:cNvPr id="478" name="Google Shape;478;p45"/>
          <p:cNvSpPr/>
          <p:nvPr/>
        </p:nvSpPr>
        <p:spPr>
          <a:xfrm>
            <a:off x="-65050" y="637675"/>
            <a:ext cx="9209100" cy="6648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descr="The 3am Teacher: Awesome Giveaway &amp; a Preview &amp; a FREEBIE of course" id="479" name="Google Shape;479;p45"/>
          <p:cNvPicPr preferRelativeResize="0"/>
          <p:nvPr/>
        </p:nvPicPr>
        <p:blipFill rotWithShape="1">
          <a:blip r:embed="rId3">
            <a:alphaModFix/>
          </a:blip>
          <a:srcRect b="0" l="0" r="0" t="0"/>
          <a:stretch/>
        </p:blipFill>
        <p:spPr>
          <a:xfrm>
            <a:off x="1623950" y="145150"/>
            <a:ext cx="5078552" cy="4590500"/>
          </a:xfrm>
          <a:prstGeom prst="rect">
            <a:avLst/>
          </a:prstGeom>
          <a:noFill/>
          <a:ln>
            <a:noFill/>
          </a:ln>
        </p:spPr>
      </p:pic>
      <p:sp>
        <p:nvSpPr>
          <p:cNvPr id="480" name="Google Shape;480;p45"/>
          <p:cNvSpPr txBox="1"/>
          <p:nvPr/>
        </p:nvSpPr>
        <p:spPr>
          <a:xfrm>
            <a:off x="6420275" y="309625"/>
            <a:ext cx="1931400" cy="469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GB" sz="2600">
                <a:latin typeface="Calibri"/>
                <a:ea typeface="Calibri"/>
                <a:cs typeface="Calibri"/>
                <a:sym typeface="Calibri"/>
              </a:rPr>
              <a:t>Time | Year</a:t>
            </a:r>
            <a:endParaRPr b="1" sz="2600">
              <a:solidFill>
                <a:srgbClr val="000000"/>
              </a:solidFill>
              <a:latin typeface="Calibri"/>
              <a:ea typeface="Calibri"/>
              <a:cs typeface="Calibri"/>
              <a:sym typeface="Calibri"/>
            </a:endParaRPr>
          </a:p>
        </p:txBody>
      </p:sp>
      <p:cxnSp>
        <p:nvCxnSpPr>
          <p:cNvPr id="481" name="Google Shape;481;p45"/>
          <p:cNvCxnSpPr/>
          <p:nvPr/>
        </p:nvCxnSpPr>
        <p:spPr>
          <a:xfrm rot="10800000">
            <a:off x="5593850" y="145300"/>
            <a:ext cx="1346100" cy="978900"/>
          </a:xfrm>
          <a:prstGeom prst="straightConnector1">
            <a:avLst/>
          </a:prstGeom>
          <a:noFill/>
          <a:ln cap="flat" cmpd="sng" w="38100">
            <a:solidFill>
              <a:srgbClr val="000000"/>
            </a:solidFill>
            <a:prstDash val="solid"/>
            <a:miter lim="800000"/>
            <a:headEnd len="sm" w="sm" type="none"/>
            <a:tailEnd len="med" w="med" type="triangle"/>
          </a:ln>
        </p:spPr>
      </p:cxnSp>
      <p:grpSp>
        <p:nvGrpSpPr>
          <p:cNvPr id="482" name="Google Shape;482;p45"/>
          <p:cNvGrpSpPr/>
          <p:nvPr/>
        </p:nvGrpSpPr>
        <p:grpSpPr>
          <a:xfrm>
            <a:off x="3041916" y="1334979"/>
            <a:ext cx="4530607" cy="327556"/>
            <a:chOff x="4231003" y="1974346"/>
            <a:chExt cx="5030096" cy="428514"/>
          </a:xfrm>
        </p:grpSpPr>
        <p:sp>
          <p:nvSpPr>
            <p:cNvPr id="483" name="Google Shape;483;p45"/>
            <p:cNvSpPr txBox="1"/>
            <p:nvPr/>
          </p:nvSpPr>
          <p:spPr>
            <a:xfrm>
              <a:off x="8277099" y="2010160"/>
              <a:ext cx="984000" cy="392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GB" sz="1500">
                  <a:solidFill>
                    <a:srgbClr val="0070C0"/>
                  </a:solidFill>
                  <a:latin typeface="Calibri"/>
                  <a:ea typeface="Calibri"/>
                  <a:cs typeface="Calibri"/>
                  <a:sym typeface="Calibri"/>
                </a:rPr>
                <a:t>Rainfall</a:t>
              </a:r>
              <a:endParaRPr b="1" sz="1500">
                <a:solidFill>
                  <a:srgbClr val="0070C0"/>
                </a:solidFill>
                <a:latin typeface="Calibri"/>
                <a:ea typeface="Calibri"/>
                <a:cs typeface="Calibri"/>
                <a:sym typeface="Calibri"/>
              </a:endParaRPr>
            </a:p>
          </p:txBody>
        </p:sp>
        <p:sp>
          <p:nvSpPr>
            <p:cNvPr id="484" name="Google Shape;484;p45"/>
            <p:cNvSpPr/>
            <p:nvPr/>
          </p:nvSpPr>
          <p:spPr>
            <a:xfrm>
              <a:off x="4231003" y="1974346"/>
              <a:ext cx="4018800" cy="426300"/>
            </a:xfrm>
            <a:prstGeom prst="rect">
              <a:avLst/>
            </a:prstGeom>
            <a:solidFill>
              <a:srgbClr val="0070C0">
                <a:alpha val="40000"/>
              </a:srgbClr>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pic>
        <p:nvPicPr>
          <p:cNvPr id="485" name="Google Shape;485;p45"/>
          <p:cNvPicPr preferRelativeResize="0"/>
          <p:nvPr/>
        </p:nvPicPr>
        <p:blipFill>
          <a:blip r:embed="rId4">
            <a:alphaModFix/>
          </a:blip>
          <a:stretch>
            <a:fillRect/>
          </a:stretch>
        </p:blipFill>
        <p:spPr>
          <a:xfrm>
            <a:off x="3041927" y="1334968"/>
            <a:ext cx="3660579" cy="3382800"/>
          </a:xfrm>
          <a:prstGeom prst="rect">
            <a:avLst/>
          </a:prstGeom>
          <a:noFill/>
          <a:ln>
            <a:noFill/>
          </a:ln>
        </p:spPr>
      </p:pic>
      <p:sp>
        <p:nvSpPr>
          <p:cNvPr id="486" name="Google Shape;486;p45"/>
          <p:cNvSpPr/>
          <p:nvPr/>
        </p:nvSpPr>
        <p:spPr>
          <a:xfrm>
            <a:off x="3034000" y="1333775"/>
            <a:ext cx="3638700" cy="3385200"/>
          </a:xfrm>
          <a:prstGeom prst="rect">
            <a:avLst/>
          </a:prstGeom>
          <a:solidFill>
            <a:srgbClr val="6FA8DC">
              <a:alpha val="21250"/>
            </a:srgbClr>
          </a:solidFill>
          <a:ln cap="flat" cmpd="sng" w="9525">
            <a:solidFill>
              <a:schemeClr val="dk2"/>
            </a:solidFill>
            <a:prstDash val="solid"/>
            <a:round/>
            <a:headEnd len="sm" w="sm" type="none"/>
            <a:tailEnd len="sm" w="sm" type="none"/>
          </a:ln>
          <a:effectLst>
            <a:outerShdw blurRad="57150" rotWithShape="0" algn="bl" dir="5400000" dist="19050">
              <a:srgbClr val="000000">
                <a:alpha val="98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a:p>
        </p:txBody>
      </p:sp>
      <p:sp>
        <p:nvSpPr>
          <p:cNvPr id="487" name="Google Shape;487;p45"/>
          <p:cNvSpPr txBox="1"/>
          <p:nvPr/>
        </p:nvSpPr>
        <p:spPr>
          <a:xfrm rot="-5400000">
            <a:off x="717875" y="1625675"/>
            <a:ext cx="1045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800">
                <a:solidFill>
                  <a:schemeClr val="dk2"/>
                </a:solidFill>
              </a:rPr>
              <a:t>Latitude</a:t>
            </a:r>
            <a:endParaRPr sz="1800">
              <a:solidFill>
                <a:schemeClr val="dk2"/>
              </a:solidFill>
            </a:endParaRPr>
          </a:p>
        </p:txBody>
      </p:sp>
      <p:sp>
        <p:nvSpPr>
          <p:cNvPr id="488" name="Google Shape;488;p45"/>
          <p:cNvSpPr txBox="1"/>
          <p:nvPr/>
        </p:nvSpPr>
        <p:spPr>
          <a:xfrm>
            <a:off x="4197054" y="4717775"/>
            <a:ext cx="1350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800">
                <a:solidFill>
                  <a:schemeClr val="dk2"/>
                </a:solidFill>
              </a:rPr>
              <a:t>Longitude</a:t>
            </a:r>
            <a:endParaRPr sz="1800">
              <a:solidFill>
                <a:schemeClr val="dk2"/>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80"/>
                                        </p:tgtEl>
                                        <p:attrNameLst>
                                          <p:attrName>style.visibility</p:attrName>
                                        </p:attrNameLst>
                                      </p:cBhvr>
                                      <p:to>
                                        <p:strVal val="visible"/>
                                      </p:to>
                                    </p:set>
                                    <p:animEffect filter="fade" transition="in">
                                      <p:cBhvr>
                                        <p:cTn dur="500"/>
                                        <p:tgtEl>
                                          <p:spTgt spid="480"/>
                                        </p:tgtEl>
                                      </p:cBhvr>
                                    </p:animEffect>
                                  </p:childTnLst>
                                </p:cTn>
                              </p:par>
                              <p:par>
                                <p:cTn fill="hold" nodeType="withEffect" presetClass="entr" presetID="10" presetSubtype="0">
                                  <p:stCondLst>
                                    <p:cond delay="0"/>
                                  </p:stCondLst>
                                  <p:childTnLst>
                                    <p:set>
                                      <p:cBhvr>
                                        <p:cTn dur="1" fill="hold">
                                          <p:stCondLst>
                                            <p:cond delay="0"/>
                                          </p:stCondLst>
                                        </p:cTn>
                                        <p:tgtEl>
                                          <p:spTgt spid="481"/>
                                        </p:tgtEl>
                                        <p:attrNameLst>
                                          <p:attrName>style.visibility</p:attrName>
                                        </p:attrNameLst>
                                      </p:cBhvr>
                                      <p:to>
                                        <p:strVal val="visible"/>
                                      </p:to>
                                    </p:set>
                                    <p:animEffect filter="fade" transition="in">
                                      <p:cBhvr>
                                        <p:cTn dur="500"/>
                                        <p:tgtEl>
                                          <p:spTgt spid="4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3" name="Shape 493"/>
        <p:cNvGrpSpPr/>
        <p:nvPr/>
      </p:nvGrpSpPr>
      <p:grpSpPr>
        <a:xfrm>
          <a:off x="0" y="0"/>
          <a:ext cx="0" cy="0"/>
          <a:chOff x="0" y="0"/>
          <a:chExt cx="0" cy="0"/>
        </a:xfrm>
      </p:grpSpPr>
      <p:sp>
        <p:nvSpPr>
          <p:cNvPr id="494" name="Google Shape;494;p46"/>
          <p:cNvSpPr/>
          <p:nvPr/>
        </p:nvSpPr>
        <p:spPr>
          <a:xfrm>
            <a:off x="-65050" y="637675"/>
            <a:ext cx="9209100" cy="6648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descr="The 3am Teacher: Awesome Giveaway &amp; a Preview &amp; a FREEBIE of course" id="495" name="Google Shape;495;p46"/>
          <p:cNvPicPr preferRelativeResize="0"/>
          <p:nvPr/>
        </p:nvPicPr>
        <p:blipFill rotWithShape="1">
          <a:blip r:embed="rId3">
            <a:alphaModFix/>
          </a:blip>
          <a:srcRect b="0" l="0" r="0" t="0"/>
          <a:stretch/>
        </p:blipFill>
        <p:spPr>
          <a:xfrm>
            <a:off x="1623950" y="145150"/>
            <a:ext cx="5078552" cy="4590500"/>
          </a:xfrm>
          <a:prstGeom prst="rect">
            <a:avLst/>
          </a:prstGeom>
          <a:noFill/>
          <a:ln>
            <a:noFill/>
          </a:ln>
        </p:spPr>
      </p:pic>
      <p:sp>
        <p:nvSpPr>
          <p:cNvPr id="496" name="Google Shape;496;p46"/>
          <p:cNvSpPr txBox="1"/>
          <p:nvPr/>
        </p:nvSpPr>
        <p:spPr>
          <a:xfrm>
            <a:off x="6420275" y="309625"/>
            <a:ext cx="1931400" cy="469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GB" sz="2600">
                <a:latin typeface="Calibri"/>
                <a:ea typeface="Calibri"/>
                <a:cs typeface="Calibri"/>
                <a:sym typeface="Calibri"/>
              </a:rPr>
              <a:t>Time | Year</a:t>
            </a:r>
            <a:endParaRPr b="1" sz="2600">
              <a:solidFill>
                <a:srgbClr val="000000"/>
              </a:solidFill>
              <a:latin typeface="Calibri"/>
              <a:ea typeface="Calibri"/>
              <a:cs typeface="Calibri"/>
              <a:sym typeface="Calibri"/>
            </a:endParaRPr>
          </a:p>
        </p:txBody>
      </p:sp>
      <p:cxnSp>
        <p:nvCxnSpPr>
          <p:cNvPr id="497" name="Google Shape;497;p46"/>
          <p:cNvCxnSpPr/>
          <p:nvPr/>
        </p:nvCxnSpPr>
        <p:spPr>
          <a:xfrm rot="10800000">
            <a:off x="5593850" y="145300"/>
            <a:ext cx="1346100" cy="978900"/>
          </a:xfrm>
          <a:prstGeom prst="straightConnector1">
            <a:avLst/>
          </a:prstGeom>
          <a:noFill/>
          <a:ln cap="flat" cmpd="sng" w="38100">
            <a:solidFill>
              <a:srgbClr val="000000"/>
            </a:solidFill>
            <a:prstDash val="solid"/>
            <a:miter lim="800000"/>
            <a:headEnd len="sm" w="sm" type="none"/>
            <a:tailEnd len="med" w="med" type="triangle"/>
          </a:ln>
        </p:spPr>
      </p:cxnSp>
      <p:grpSp>
        <p:nvGrpSpPr>
          <p:cNvPr id="498" name="Google Shape;498;p46"/>
          <p:cNvGrpSpPr/>
          <p:nvPr/>
        </p:nvGrpSpPr>
        <p:grpSpPr>
          <a:xfrm>
            <a:off x="3041916" y="1334979"/>
            <a:ext cx="4530607" cy="327556"/>
            <a:chOff x="4231003" y="1974346"/>
            <a:chExt cx="5030096" cy="428514"/>
          </a:xfrm>
        </p:grpSpPr>
        <p:sp>
          <p:nvSpPr>
            <p:cNvPr id="499" name="Google Shape;499;p46"/>
            <p:cNvSpPr txBox="1"/>
            <p:nvPr/>
          </p:nvSpPr>
          <p:spPr>
            <a:xfrm>
              <a:off x="8277099" y="2010160"/>
              <a:ext cx="984000" cy="392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GB" sz="1500">
                  <a:solidFill>
                    <a:srgbClr val="0070C0"/>
                  </a:solidFill>
                  <a:latin typeface="Calibri"/>
                  <a:ea typeface="Calibri"/>
                  <a:cs typeface="Calibri"/>
                  <a:sym typeface="Calibri"/>
                </a:rPr>
                <a:t>Rainfall</a:t>
              </a:r>
              <a:endParaRPr b="1" sz="1500">
                <a:solidFill>
                  <a:srgbClr val="0070C0"/>
                </a:solidFill>
                <a:latin typeface="Calibri"/>
                <a:ea typeface="Calibri"/>
                <a:cs typeface="Calibri"/>
                <a:sym typeface="Calibri"/>
              </a:endParaRPr>
            </a:p>
          </p:txBody>
        </p:sp>
        <p:sp>
          <p:nvSpPr>
            <p:cNvPr id="500" name="Google Shape;500;p46"/>
            <p:cNvSpPr/>
            <p:nvPr/>
          </p:nvSpPr>
          <p:spPr>
            <a:xfrm>
              <a:off x="4231003" y="1974346"/>
              <a:ext cx="4018800" cy="426300"/>
            </a:xfrm>
            <a:prstGeom prst="rect">
              <a:avLst/>
            </a:prstGeom>
            <a:solidFill>
              <a:srgbClr val="0070C0">
                <a:alpha val="40000"/>
              </a:srgbClr>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pic>
        <p:nvPicPr>
          <p:cNvPr id="501" name="Google Shape;501;p46"/>
          <p:cNvPicPr preferRelativeResize="0"/>
          <p:nvPr/>
        </p:nvPicPr>
        <p:blipFill>
          <a:blip r:embed="rId4">
            <a:alphaModFix/>
          </a:blip>
          <a:stretch>
            <a:fillRect/>
          </a:stretch>
        </p:blipFill>
        <p:spPr>
          <a:xfrm>
            <a:off x="3041927" y="1334968"/>
            <a:ext cx="3660579" cy="3382800"/>
          </a:xfrm>
          <a:prstGeom prst="rect">
            <a:avLst/>
          </a:prstGeom>
          <a:noFill/>
          <a:ln>
            <a:noFill/>
          </a:ln>
        </p:spPr>
      </p:pic>
      <p:sp>
        <p:nvSpPr>
          <p:cNvPr id="502" name="Google Shape;502;p46"/>
          <p:cNvSpPr txBox="1"/>
          <p:nvPr/>
        </p:nvSpPr>
        <p:spPr>
          <a:xfrm rot="-5400000">
            <a:off x="717875" y="1625675"/>
            <a:ext cx="1045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800">
                <a:solidFill>
                  <a:schemeClr val="dk2"/>
                </a:solidFill>
              </a:rPr>
              <a:t>Latitude</a:t>
            </a:r>
            <a:endParaRPr sz="1800">
              <a:solidFill>
                <a:schemeClr val="dk2"/>
              </a:solidFill>
            </a:endParaRPr>
          </a:p>
        </p:txBody>
      </p:sp>
      <p:sp>
        <p:nvSpPr>
          <p:cNvPr id="503" name="Google Shape;503;p46"/>
          <p:cNvSpPr txBox="1"/>
          <p:nvPr/>
        </p:nvSpPr>
        <p:spPr>
          <a:xfrm>
            <a:off x="4197054" y="4717775"/>
            <a:ext cx="1350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800">
                <a:solidFill>
                  <a:schemeClr val="dk2"/>
                </a:solidFill>
              </a:rPr>
              <a:t>Longitude</a:t>
            </a:r>
            <a:endParaRPr sz="1800">
              <a:solidFill>
                <a:schemeClr val="dk2"/>
              </a:solidFill>
            </a:endParaRPr>
          </a:p>
        </p:txBody>
      </p:sp>
      <p:pic>
        <p:nvPicPr>
          <p:cNvPr id="504" name="Google Shape;504;p46"/>
          <p:cNvPicPr preferRelativeResize="0"/>
          <p:nvPr/>
        </p:nvPicPr>
        <p:blipFill rotWithShape="1">
          <a:blip r:embed="rId5">
            <a:alphaModFix/>
          </a:blip>
          <a:srcRect b="9" l="0" r="0" t="9706"/>
          <a:stretch/>
        </p:blipFill>
        <p:spPr>
          <a:xfrm>
            <a:off x="3041925" y="1662526"/>
            <a:ext cx="3660576" cy="3045625"/>
          </a:xfrm>
          <a:prstGeom prst="rect">
            <a:avLst/>
          </a:prstGeom>
          <a:noFill/>
          <a:ln>
            <a:noFill/>
          </a:ln>
        </p:spPr>
      </p:pic>
      <p:sp>
        <p:nvSpPr>
          <p:cNvPr id="505" name="Google Shape;505;p46"/>
          <p:cNvSpPr/>
          <p:nvPr/>
        </p:nvSpPr>
        <p:spPr>
          <a:xfrm>
            <a:off x="3052850" y="1676975"/>
            <a:ext cx="3638700" cy="327600"/>
          </a:xfrm>
          <a:prstGeom prst="rect">
            <a:avLst/>
          </a:prstGeom>
          <a:solidFill>
            <a:srgbClr val="CC0000">
              <a:alpha val="19380"/>
            </a:srgbClr>
          </a:solidFill>
          <a:ln cap="flat" cmpd="sng" w="9525">
            <a:solidFill>
              <a:schemeClr val="dk2"/>
            </a:solidFill>
            <a:prstDash val="solid"/>
            <a:round/>
            <a:headEnd len="sm" w="sm" type="none"/>
            <a:tailEnd len="sm" w="sm" type="none"/>
          </a:ln>
          <a:effectLst>
            <a:outerShdw blurRad="57150" rotWithShape="0" algn="bl" dir="5400000" dist="19050">
              <a:srgbClr val="000000">
                <a:alpha val="98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a:p>
        </p:txBody>
      </p:sp>
      <p:sp>
        <p:nvSpPr>
          <p:cNvPr id="506" name="Google Shape;506;p46"/>
          <p:cNvSpPr/>
          <p:nvPr/>
        </p:nvSpPr>
        <p:spPr>
          <a:xfrm>
            <a:off x="3052863" y="2019025"/>
            <a:ext cx="3638700" cy="327600"/>
          </a:xfrm>
          <a:prstGeom prst="rect">
            <a:avLst/>
          </a:prstGeom>
          <a:solidFill>
            <a:srgbClr val="47A52A">
              <a:alpha val="20000"/>
            </a:srgbClr>
          </a:solidFill>
          <a:ln cap="flat" cmpd="sng" w="9525">
            <a:solidFill>
              <a:schemeClr val="dk2"/>
            </a:solidFill>
            <a:prstDash val="solid"/>
            <a:round/>
            <a:headEnd len="sm" w="sm" type="none"/>
            <a:tailEnd len="sm" w="sm" type="none"/>
          </a:ln>
          <a:effectLst>
            <a:outerShdw blurRad="57150" rotWithShape="0" algn="bl" dir="5400000" dist="19050">
              <a:srgbClr val="000000">
                <a:alpha val="98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a:p>
        </p:txBody>
      </p:sp>
      <p:sp>
        <p:nvSpPr>
          <p:cNvPr id="507" name="Google Shape;507;p46"/>
          <p:cNvSpPr/>
          <p:nvPr/>
        </p:nvSpPr>
        <p:spPr>
          <a:xfrm>
            <a:off x="3052875" y="2346625"/>
            <a:ext cx="3638700" cy="327600"/>
          </a:xfrm>
          <a:prstGeom prst="rect">
            <a:avLst/>
          </a:prstGeom>
          <a:solidFill>
            <a:srgbClr val="F1C232">
              <a:alpha val="18129"/>
            </a:srgbClr>
          </a:solidFill>
          <a:ln cap="flat" cmpd="sng" w="9525">
            <a:solidFill>
              <a:schemeClr val="dk2"/>
            </a:solidFill>
            <a:prstDash val="solid"/>
            <a:round/>
            <a:headEnd len="sm" w="sm" type="none"/>
            <a:tailEnd len="sm" w="sm" type="none"/>
          </a:ln>
          <a:effectLst>
            <a:outerShdw blurRad="57150" rotWithShape="0" algn="bl" dir="5400000" dist="19050">
              <a:srgbClr val="000000">
                <a:alpha val="98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a:p>
        </p:txBody>
      </p:sp>
      <p:sp>
        <p:nvSpPr>
          <p:cNvPr id="508" name="Google Shape;508;p46"/>
          <p:cNvSpPr txBox="1"/>
          <p:nvPr/>
        </p:nvSpPr>
        <p:spPr>
          <a:xfrm>
            <a:off x="6695965" y="2032815"/>
            <a:ext cx="1197900" cy="300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GB" sz="1500">
                <a:solidFill>
                  <a:srgbClr val="00B050"/>
                </a:solidFill>
                <a:latin typeface="Calibri"/>
                <a:ea typeface="Calibri"/>
                <a:cs typeface="Calibri"/>
                <a:sym typeface="Calibri"/>
              </a:rPr>
              <a:t>Vegetation</a:t>
            </a:r>
            <a:endParaRPr b="1" sz="1500">
              <a:solidFill>
                <a:srgbClr val="00B050"/>
              </a:solidFill>
              <a:latin typeface="Calibri"/>
              <a:ea typeface="Calibri"/>
              <a:cs typeface="Calibri"/>
              <a:sym typeface="Calibri"/>
            </a:endParaRPr>
          </a:p>
        </p:txBody>
      </p:sp>
      <p:sp>
        <p:nvSpPr>
          <p:cNvPr id="509" name="Google Shape;509;p46"/>
          <p:cNvSpPr txBox="1"/>
          <p:nvPr/>
        </p:nvSpPr>
        <p:spPr>
          <a:xfrm>
            <a:off x="6692680" y="2360738"/>
            <a:ext cx="1204500" cy="300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GB" sz="1500">
                <a:solidFill>
                  <a:srgbClr val="C09200"/>
                </a:solidFill>
                <a:latin typeface="Calibri"/>
                <a:ea typeface="Calibri"/>
                <a:cs typeface="Calibri"/>
                <a:sym typeface="Calibri"/>
              </a:rPr>
              <a:t>Herbivores</a:t>
            </a:r>
            <a:endParaRPr b="1" sz="1500">
              <a:solidFill>
                <a:srgbClr val="C09200"/>
              </a:solidFill>
              <a:latin typeface="Calibri"/>
              <a:ea typeface="Calibri"/>
              <a:cs typeface="Calibri"/>
              <a:sym typeface="Calibri"/>
            </a:endParaRPr>
          </a:p>
        </p:txBody>
      </p:sp>
      <p:sp>
        <p:nvSpPr>
          <p:cNvPr id="510" name="Google Shape;510;p46"/>
          <p:cNvSpPr txBox="1"/>
          <p:nvPr/>
        </p:nvSpPr>
        <p:spPr>
          <a:xfrm>
            <a:off x="6676444" y="1704899"/>
            <a:ext cx="1398900" cy="300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GB" sz="1500">
                <a:solidFill>
                  <a:srgbClr val="C00000"/>
                </a:solidFill>
                <a:latin typeface="Calibri"/>
                <a:ea typeface="Calibri"/>
                <a:cs typeface="Calibri"/>
                <a:sym typeface="Calibri"/>
              </a:rPr>
              <a:t>Temperature</a:t>
            </a:r>
            <a:endParaRPr b="1" sz="1500">
              <a:solidFill>
                <a:srgbClr val="C00000"/>
              </a:solidFill>
              <a:latin typeface="Calibri"/>
              <a:ea typeface="Calibri"/>
              <a:cs typeface="Calibri"/>
              <a:sym typeface="Calibri"/>
            </a:endParaRPr>
          </a:p>
        </p:txBody>
      </p:sp>
      <p:sp>
        <p:nvSpPr>
          <p:cNvPr id="511" name="Google Shape;511;p46"/>
          <p:cNvSpPr/>
          <p:nvPr/>
        </p:nvSpPr>
        <p:spPr>
          <a:xfrm>
            <a:off x="3052875" y="1339888"/>
            <a:ext cx="3638700" cy="327600"/>
          </a:xfrm>
          <a:prstGeom prst="rect">
            <a:avLst/>
          </a:prstGeom>
          <a:solidFill>
            <a:srgbClr val="6FA8DC">
              <a:alpha val="21250"/>
            </a:srgbClr>
          </a:solidFill>
          <a:ln cap="flat" cmpd="sng" w="9525">
            <a:solidFill>
              <a:schemeClr val="dk2"/>
            </a:solidFill>
            <a:prstDash val="solid"/>
            <a:round/>
            <a:headEnd len="sm" w="sm" type="none"/>
            <a:tailEnd len="sm" w="sm" type="none"/>
          </a:ln>
          <a:effectLst>
            <a:outerShdw blurRad="57150" rotWithShape="0" algn="bl" dir="5400000" dist="19050">
              <a:srgbClr val="000000">
                <a:alpha val="98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a:p>
        </p:txBody>
      </p:sp>
      <p:grpSp>
        <p:nvGrpSpPr>
          <p:cNvPr id="512" name="Google Shape;512;p46"/>
          <p:cNvGrpSpPr/>
          <p:nvPr/>
        </p:nvGrpSpPr>
        <p:grpSpPr>
          <a:xfrm>
            <a:off x="232843" y="165120"/>
            <a:ext cx="715705" cy="3382816"/>
            <a:chOff x="3126147" y="2010160"/>
            <a:chExt cx="954273" cy="4193400"/>
          </a:xfrm>
        </p:grpSpPr>
        <p:sp>
          <p:nvSpPr>
            <p:cNvPr id="513" name="Google Shape;513;p46"/>
            <p:cNvSpPr txBox="1"/>
            <p:nvPr/>
          </p:nvSpPr>
          <p:spPr>
            <a:xfrm rot="-5400000">
              <a:off x="1601847" y="3646632"/>
              <a:ext cx="3674400" cy="6258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GB" sz="2600">
                  <a:solidFill>
                    <a:srgbClr val="007434"/>
                  </a:solidFill>
                  <a:latin typeface="Calibri"/>
                  <a:ea typeface="Calibri"/>
                  <a:cs typeface="Calibri"/>
                  <a:sym typeface="Calibri"/>
                </a:rPr>
                <a:t>ENVIRO VARIABLES</a:t>
              </a:r>
              <a:endParaRPr b="1" sz="2600">
                <a:solidFill>
                  <a:srgbClr val="007434"/>
                </a:solidFill>
                <a:latin typeface="Calibri"/>
                <a:ea typeface="Calibri"/>
                <a:cs typeface="Calibri"/>
                <a:sym typeface="Calibri"/>
              </a:endParaRPr>
            </a:p>
          </p:txBody>
        </p:sp>
        <p:cxnSp>
          <p:nvCxnSpPr>
            <p:cNvPr id="514" name="Google Shape;514;p46"/>
            <p:cNvCxnSpPr/>
            <p:nvPr/>
          </p:nvCxnSpPr>
          <p:spPr>
            <a:xfrm>
              <a:off x="4072620" y="2010160"/>
              <a:ext cx="7800" cy="4193400"/>
            </a:xfrm>
            <a:prstGeom prst="straightConnector1">
              <a:avLst/>
            </a:prstGeom>
            <a:noFill/>
            <a:ln cap="flat" cmpd="sng" w="76200">
              <a:solidFill>
                <a:srgbClr val="007434"/>
              </a:solidFill>
              <a:prstDash val="solid"/>
              <a:miter lim="800000"/>
              <a:headEnd len="sm" w="sm" type="none"/>
              <a:tailEnd len="med" w="med" type="triangle"/>
            </a:ln>
          </p:spPr>
        </p:cxn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0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1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0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0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9" name="Shape 519"/>
        <p:cNvGrpSpPr/>
        <p:nvPr/>
      </p:nvGrpSpPr>
      <p:grpSpPr>
        <a:xfrm>
          <a:off x="0" y="0"/>
          <a:ext cx="0" cy="0"/>
          <a:chOff x="0" y="0"/>
          <a:chExt cx="0" cy="0"/>
        </a:xfrm>
      </p:grpSpPr>
      <p:sp>
        <p:nvSpPr>
          <p:cNvPr id="520" name="Google Shape;520;p47"/>
          <p:cNvSpPr/>
          <p:nvPr/>
        </p:nvSpPr>
        <p:spPr>
          <a:xfrm>
            <a:off x="-65050" y="637675"/>
            <a:ext cx="9209100" cy="6648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descr="The 3am Teacher: Awesome Giveaway &amp; a Preview &amp; a FREEBIE of course" id="521" name="Google Shape;521;p47"/>
          <p:cNvPicPr preferRelativeResize="0"/>
          <p:nvPr/>
        </p:nvPicPr>
        <p:blipFill rotWithShape="1">
          <a:blip r:embed="rId3">
            <a:alphaModFix/>
          </a:blip>
          <a:srcRect b="0" l="0" r="0" t="0"/>
          <a:stretch/>
        </p:blipFill>
        <p:spPr>
          <a:xfrm>
            <a:off x="1623950" y="145150"/>
            <a:ext cx="5078552" cy="4590500"/>
          </a:xfrm>
          <a:prstGeom prst="rect">
            <a:avLst/>
          </a:prstGeom>
          <a:noFill/>
          <a:ln>
            <a:noFill/>
          </a:ln>
        </p:spPr>
      </p:pic>
      <p:sp>
        <p:nvSpPr>
          <p:cNvPr id="522" name="Google Shape;522;p47"/>
          <p:cNvSpPr txBox="1"/>
          <p:nvPr/>
        </p:nvSpPr>
        <p:spPr>
          <a:xfrm>
            <a:off x="6420275" y="309625"/>
            <a:ext cx="1931400" cy="469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GB" sz="2600">
                <a:latin typeface="Calibri"/>
                <a:ea typeface="Calibri"/>
                <a:cs typeface="Calibri"/>
                <a:sym typeface="Calibri"/>
              </a:rPr>
              <a:t>Time | Year</a:t>
            </a:r>
            <a:endParaRPr b="1" sz="2600">
              <a:solidFill>
                <a:srgbClr val="000000"/>
              </a:solidFill>
              <a:latin typeface="Calibri"/>
              <a:ea typeface="Calibri"/>
              <a:cs typeface="Calibri"/>
              <a:sym typeface="Calibri"/>
            </a:endParaRPr>
          </a:p>
        </p:txBody>
      </p:sp>
      <p:cxnSp>
        <p:nvCxnSpPr>
          <p:cNvPr id="523" name="Google Shape;523;p47"/>
          <p:cNvCxnSpPr/>
          <p:nvPr/>
        </p:nvCxnSpPr>
        <p:spPr>
          <a:xfrm rot="10800000">
            <a:off x="5593850" y="145300"/>
            <a:ext cx="1346100" cy="978900"/>
          </a:xfrm>
          <a:prstGeom prst="straightConnector1">
            <a:avLst/>
          </a:prstGeom>
          <a:noFill/>
          <a:ln cap="flat" cmpd="sng" w="38100">
            <a:solidFill>
              <a:srgbClr val="000000"/>
            </a:solidFill>
            <a:prstDash val="solid"/>
            <a:miter lim="800000"/>
            <a:headEnd len="sm" w="sm" type="none"/>
            <a:tailEnd len="med" w="med" type="triangle"/>
          </a:ln>
        </p:spPr>
      </p:cxnSp>
      <p:grpSp>
        <p:nvGrpSpPr>
          <p:cNvPr id="524" name="Google Shape;524;p47"/>
          <p:cNvGrpSpPr/>
          <p:nvPr/>
        </p:nvGrpSpPr>
        <p:grpSpPr>
          <a:xfrm>
            <a:off x="3041916" y="1334979"/>
            <a:ext cx="4530607" cy="327556"/>
            <a:chOff x="4231003" y="1974346"/>
            <a:chExt cx="5030096" cy="428514"/>
          </a:xfrm>
        </p:grpSpPr>
        <p:sp>
          <p:nvSpPr>
            <p:cNvPr id="525" name="Google Shape;525;p47"/>
            <p:cNvSpPr txBox="1"/>
            <p:nvPr/>
          </p:nvSpPr>
          <p:spPr>
            <a:xfrm>
              <a:off x="8277099" y="2010160"/>
              <a:ext cx="984000" cy="392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GB" sz="1500">
                  <a:solidFill>
                    <a:srgbClr val="0070C0"/>
                  </a:solidFill>
                  <a:latin typeface="Calibri"/>
                  <a:ea typeface="Calibri"/>
                  <a:cs typeface="Calibri"/>
                  <a:sym typeface="Calibri"/>
                </a:rPr>
                <a:t>Rainfall</a:t>
              </a:r>
              <a:endParaRPr b="1" sz="1500">
                <a:solidFill>
                  <a:srgbClr val="0070C0"/>
                </a:solidFill>
                <a:latin typeface="Calibri"/>
                <a:ea typeface="Calibri"/>
                <a:cs typeface="Calibri"/>
                <a:sym typeface="Calibri"/>
              </a:endParaRPr>
            </a:p>
          </p:txBody>
        </p:sp>
        <p:sp>
          <p:nvSpPr>
            <p:cNvPr id="526" name="Google Shape;526;p47"/>
            <p:cNvSpPr/>
            <p:nvPr/>
          </p:nvSpPr>
          <p:spPr>
            <a:xfrm>
              <a:off x="4231003" y="1974346"/>
              <a:ext cx="4018800" cy="426300"/>
            </a:xfrm>
            <a:prstGeom prst="rect">
              <a:avLst/>
            </a:prstGeom>
            <a:solidFill>
              <a:srgbClr val="0070C0">
                <a:alpha val="40000"/>
              </a:srgbClr>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pic>
        <p:nvPicPr>
          <p:cNvPr id="527" name="Google Shape;527;p47"/>
          <p:cNvPicPr preferRelativeResize="0"/>
          <p:nvPr/>
        </p:nvPicPr>
        <p:blipFill>
          <a:blip r:embed="rId4">
            <a:alphaModFix/>
          </a:blip>
          <a:stretch>
            <a:fillRect/>
          </a:stretch>
        </p:blipFill>
        <p:spPr>
          <a:xfrm>
            <a:off x="3041927" y="1334968"/>
            <a:ext cx="3660579" cy="3382800"/>
          </a:xfrm>
          <a:prstGeom prst="rect">
            <a:avLst/>
          </a:prstGeom>
          <a:noFill/>
          <a:ln>
            <a:noFill/>
          </a:ln>
        </p:spPr>
      </p:pic>
      <p:sp>
        <p:nvSpPr>
          <p:cNvPr id="528" name="Google Shape;528;p47"/>
          <p:cNvSpPr txBox="1"/>
          <p:nvPr/>
        </p:nvSpPr>
        <p:spPr>
          <a:xfrm rot="-5400000">
            <a:off x="717875" y="1625675"/>
            <a:ext cx="1045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800">
                <a:solidFill>
                  <a:schemeClr val="dk2"/>
                </a:solidFill>
              </a:rPr>
              <a:t>Latitude</a:t>
            </a:r>
            <a:endParaRPr sz="1800">
              <a:solidFill>
                <a:schemeClr val="dk2"/>
              </a:solidFill>
            </a:endParaRPr>
          </a:p>
        </p:txBody>
      </p:sp>
      <p:sp>
        <p:nvSpPr>
          <p:cNvPr id="529" name="Google Shape;529;p47"/>
          <p:cNvSpPr txBox="1"/>
          <p:nvPr/>
        </p:nvSpPr>
        <p:spPr>
          <a:xfrm>
            <a:off x="4197054" y="4717775"/>
            <a:ext cx="1350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800">
                <a:solidFill>
                  <a:schemeClr val="dk2"/>
                </a:solidFill>
              </a:rPr>
              <a:t>Longitude</a:t>
            </a:r>
            <a:endParaRPr sz="1800">
              <a:solidFill>
                <a:schemeClr val="dk2"/>
              </a:solidFill>
            </a:endParaRPr>
          </a:p>
        </p:txBody>
      </p:sp>
      <p:pic>
        <p:nvPicPr>
          <p:cNvPr id="530" name="Google Shape;530;p47"/>
          <p:cNvPicPr preferRelativeResize="0"/>
          <p:nvPr/>
        </p:nvPicPr>
        <p:blipFill rotWithShape="1">
          <a:blip r:embed="rId5">
            <a:alphaModFix/>
          </a:blip>
          <a:srcRect b="9" l="0" r="0" t="9706"/>
          <a:stretch/>
        </p:blipFill>
        <p:spPr>
          <a:xfrm>
            <a:off x="3041925" y="1662526"/>
            <a:ext cx="3660576" cy="3045625"/>
          </a:xfrm>
          <a:prstGeom prst="rect">
            <a:avLst/>
          </a:prstGeom>
          <a:noFill/>
          <a:ln>
            <a:noFill/>
          </a:ln>
        </p:spPr>
      </p:pic>
      <p:sp>
        <p:nvSpPr>
          <p:cNvPr id="531" name="Google Shape;531;p47"/>
          <p:cNvSpPr/>
          <p:nvPr/>
        </p:nvSpPr>
        <p:spPr>
          <a:xfrm>
            <a:off x="3052850" y="1676975"/>
            <a:ext cx="3638700" cy="327600"/>
          </a:xfrm>
          <a:prstGeom prst="rect">
            <a:avLst/>
          </a:prstGeom>
          <a:solidFill>
            <a:srgbClr val="CC0000">
              <a:alpha val="19380"/>
            </a:srgbClr>
          </a:solidFill>
          <a:ln cap="flat" cmpd="sng" w="9525">
            <a:solidFill>
              <a:schemeClr val="dk2"/>
            </a:solidFill>
            <a:prstDash val="solid"/>
            <a:round/>
            <a:headEnd len="sm" w="sm" type="none"/>
            <a:tailEnd len="sm" w="sm" type="none"/>
          </a:ln>
          <a:effectLst>
            <a:outerShdw blurRad="57150" rotWithShape="0" algn="bl" dir="5400000" dist="19050">
              <a:srgbClr val="000000">
                <a:alpha val="98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a:p>
        </p:txBody>
      </p:sp>
      <p:sp>
        <p:nvSpPr>
          <p:cNvPr id="532" name="Google Shape;532;p47"/>
          <p:cNvSpPr/>
          <p:nvPr/>
        </p:nvSpPr>
        <p:spPr>
          <a:xfrm>
            <a:off x="3052863" y="2019025"/>
            <a:ext cx="3638700" cy="327600"/>
          </a:xfrm>
          <a:prstGeom prst="rect">
            <a:avLst/>
          </a:prstGeom>
          <a:solidFill>
            <a:srgbClr val="47A52A">
              <a:alpha val="20000"/>
            </a:srgbClr>
          </a:solidFill>
          <a:ln cap="flat" cmpd="sng" w="9525">
            <a:solidFill>
              <a:schemeClr val="dk2"/>
            </a:solidFill>
            <a:prstDash val="solid"/>
            <a:round/>
            <a:headEnd len="sm" w="sm" type="none"/>
            <a:tailEnd len="sm" w="sm" type="none"/>
          </a:ln>
          <a:effectLst>
            <a:outerShdw blurRad="57150" rotWithShape="0" algn="bl" dir="5400000" dist="19050">
              <a:srgbClr val="000000">
                <a:alpha val="98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a:p>
        </p:txBody>
      </p:sp>
      <p:sp>
        <p:nvSpPr>
          <p:cNvPr id="533" name="Google Shape;533;p47"/>
          <p:cNvSpPr/>
          <p:nvPr/>
        </p:nvSpPr>
        <p:spPr>
          <a:xfrm>
            <a:off x="3052875" y="2346625"/>
            <a:ext cx="3638700" cy="327600"/>
          </a:xfrm>
          <a:prstGeom prst="rect">
            <a:avLst/>
          </a:prstGeom>
          <a:solidFill>
            <a:srgbClr val="F1C232">
              <a:alpha val="18129"/>
            </a:srgbClr>
          </a:solidFill>
          <a:ln cap="flat" cmpd="sng" w="9525">
            <a:solidFill>
              <a:schemeClr val="dk2"/>
            </a:solidFill>
            <a:prstDash val="solid"/>
            <a:round/>
            <a:headEnd len="sm" w="sm" type="none"/>
            <a:tailEnd len="sm" w="sm" type="none"/>
          </a:ln>
          <a:effectLst>
            <a:outerShdw blurRad="57150" rotWithShape="0" algn="bl" dir="5400000" dist="19050">
              <a:srgbClr val="000000">
                <a:alpha val="98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a:p>
        </p:txBody>
      </p:sp>
      <p:sp>
        <p:nvSpPr>
          <p:cNvPr id="534" name="Google Shape;534;p47"/>
          <p:cNvSpPr txBox="1"/>
          <p:nvPr/>
        </p:nvSpPr>
        <p:spPr>
          <a:xfrm>
            <a:off x="6695965" y="2032815"/>
            <a:ext cx="1197900" cy="300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GB" sz="1500">
                <a:solidFill>
                  <a:srgbClr val="00B050"/>
                </a:solidFill>
                <a:latin typeface="Calibri"/>
                <a:ea typeface="Calibri"/>
                <a:cs typeface="Calibri"/>
                <a:sym typeface="Calibri"/>
              </a:rPr>
              <a:t>Vegetation</a:t>
            </a:r>
            <a:endParaRPr b="1" sz="1500">
              <a:solidFill>
                <a:srgbClr val="00B050"/>
              </a:solidFill>
              <a:latin typeface="Calibri"/>
              <a:ea typeface="Calibri"/>
              <a:cs typeface="Calibri"/>
              <a:sym typeface="Calibri"/>
            </a:endParaRPr>
          </a:p>
        </p:txBody>
      </p:sp>
      <p:sp>
        <p:nvSpPr>
          <p:cNvPr id="535" name="Google Shape;535;p47"/>
          <p:cNvSpPr txBox="1"/>
          <p:nvPr/>
        </p:nvSpPr>
        <p:spPr>
          <a:xfrm>
            <a:off x="6692680" y="2360738"/>
            <a:ext cx="1204500" cy="300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GB" sz="1500">
                <a:solidFill>
                  <a:srgbClr val="C09200"/>
                </a:solidFill>
                <a:latin typeface="Calibri"/>
                <a:ea typeface="Calibri"/>
                <a:cs typeface="Calibri"/>
                <a:sym typeface="Calibri"/>
              </a:rPr>
              <a:t>Herbivores</a:t>
            </a:r>
            <a:endParaRPr b="1" sz="1500">
              <a:solidFill>
                <a:srgbClr val="C09200"/>
              </a:solidFill>
              <a:latin typeface="Calibri"/>
              <a:ea typeface="Calibri"/>
              <a:cs typeface="Calibri"/>
              <a:sym typeface="Calibri"/>
            </a:endParaRPr>
          </a:p>
        </p:txBody>
      </p:sp>
      <p:sp>
        <p:nvSpPr>
          <p:cNvPr id="536" name="Google Shape;536;p47"/>
          <p:cNvSpPr txBox="1"/>
          <p:nvPr/>
        </p:nvSpPr>
        <p:spPr>
          <a:xfrm>
            <a:off x="6676444" y="1704899"/>
            <a:ext cx="1398900" cy="300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GB" sz="1500">
                <a:solidFill>
                  <a:srgbClr val="C00000"/>
                </a:solidFill>
                <a:latin typeface="Calibri"/>
                <a:ea typeface="Calibri"/>
                <a:cs typeface="Calibri"/>
                <a:sym typeface="Calibri"/>
              </a:rPr>
              <a:t>Temperature</a:t>
            </a:r>
            <a:endParaRPr b="1" sz="1500">
              <a:solidFill>
                <a:srgbClr val="C00000"/>
              </a:solidFill>
              <a:latin typeface="Calibri"/>
              <a:ea typeface="Calibri"/>
              <a:cs typeface="Calibri"/>
              <a:sym typeface="Calibri"/>
            </a:endParaRPr>
          </a:p>
        </p:txBody>
      </p:sp>
      <p:sp>
        <p:nvSpPr>
          <p:cNvPr id="537" name="Google Shape;537;p47"/>
          <p:cNvSpPr/>
          <p:nvPr/>
        </p:nvSpPr>
        <p:spPr>
          <a:xfrm>
            <a:off x="3052875" y="1339888"/>
            <a:ext cx="3638700" cy="327600"/>
          </a:xfrm>
          <a:prstGeom prst="rect">
            <a:avLst/>
          </a:prstGeom>
          <a:solidFill>
            <a:srgbClr val="6FA8DC">
              <a:alpha val="21250"/>
            </a:srgbClr>
          </a:solidFill>
          <a:ln cap="flat" cmpd="sng" w="9525">
            <a:solidFill>
              <a:schemeClr val="dk2"/>
            </a:solidFill>
            <a:prstDash val="solid"/>
            <a:round/>
            <a:headEnd len="sm" w="sm" type="none"/>
            <a:tailEnd len="sm" w="sm" type="none"/>
          </a:ln>
          <a:effectLst>
            <a:outerShdw blurRad="57150" rotWithShape="0" algn="bl" dir="5400000" dist="19050">
              <a:srgbClr val="000000">
                <a:alpha val="98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a:p>
        </p:txBody>
      </p:sp>
      <p:grpSp>
        <p:nvGrpSpPr>
          <p:cNvPr id="538" name="Google Shape;538;p47"/>
          <p:cNvGrpSpPr/>
          <p:nvPr/>
        </p:nvGrpSpPr>
        <p:grpSpPr>
          <a:xfrm>
            <a:off x="232843" y="165120"/>
            <a:ext cx="715705" cy="3382816"/>
            <a:chOff x="3126147" y="2010160"/>
            <a:chExt cx="954273" cy="4193400"/>
          </a:xfrm>
        </p:grpSpPr>
        <p:sp>
          <p:nvSpPr>
            <p:cNvPr id="539" name="Google Shape;539;p47"/>
            <p:cNvSpPr txBox="1"/>
            <p:nvPr/>
          </p:nvSpPr>
          <p:spPr>
            <a:xfrm rot="-5400000">
              <a:off x="1601847" y="3646632"/>
              <a:ext cx="3674400" cy="6258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GB" sz="2600">
                  <a:solidFill>
                    <a:srgbClr val="007434"/>
                  </a:solidFill>
                  <a:latin typeface="Calibri"/>
                  <a:ea typeface="Calibri"/>
                  <a:cs typeface="Calibri"/>
                  <a:sym typeface="Calibri"/>
                </a:rPr>
                <a:t>ENVIRO VARIABLES</a:t>
              </a:r>
              <a:endParaRPr b="1" sz="2600">
                <a:solidFill>
                  <a:srgbClr val="007434"/>
                </a:solidFill>
                <a:latin typeface="Calibri"/>
                <a:ea typeface="Calibri"/>
                <a:cs typeface="Calibri"/>
                <a:sym typeface="Calibri"/>
              </a:endParaRPr>
            </a:p>
          </p:txBody>
        </p:sp>
        <p:cxnSp>
          <p:nvCxnSpPr>
            <p:cNvPr id="540" name="Google Shape;540;p47"/>
            <p:cNvCxnSpPr/>
            <p:nvPr/>
          </p:nvCxnSpPr>
          <p:spPr>
            <a:xfrm>
              <a:off x="4072620" y="2010160"/>
              <a:ext cx="7800" cy="4193400"/>
            </a:xfrm>
            <a:prstGeom prst="straightConnector1">
              <a:avLst/>
            </a:prstGeom>
            <a:noFill/>
            <a:ln cap="flat" cmpd="sng" w="76200">
              <a:solidFill>
                <a:srgbClr val="007434"/>
              </a:solidFill>
              <a:prstDash val="solid"/>
              <a:miter lim="800000"/>
              <a:headEnd len="sm" w="sm" type="none"/>
              <a:tailEnd len="med" w="med" type="triangle"/>
            </a:ln>
          </p:spPr>
        </p:cxnSp>
      </p:grpSp>
      <p:pic>
        <p:nvPicPr>
          <p:cNvPr id="541" name="Google Shape;541;p47"/>
          <p:cNvPicPr preferRelativeResize="0"/>
          <p:nvPr/>
        </p:nvPicPr>
        <p:blipFill rotWithShape="1">
          <a:blip r:embed="rId6">
            <a:alphaModFix amt="60000"/>
          </a:blip>
          <a:srcRect b="0" l="0" r="0" t="0"/>
          <a:stretch/>
        </p:blipFill>
        <p:spPr>
          <a:xfrm>
            <a:off x="3058450" y="1338875"/>
            <a:ext cx="3638700" cy="33750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5" name="Shape 545"/>
        <p:cNvGrpSpPr/>
        <p:nvPr/>
      </p:nvGrpSpPr>
      <p:grpSpPr>
        <a:xfrm>
          <a:off x="0" y="0"/>
          <a:ext cx="0" cy="0"/>
          <a:chOff x="0" y="0"/>
          <a:chExt cx="0" cy="0"/>
        </a:xfrm>
      </p:grpSpPr>
      <p:sp>
        <p:nvSpPr>
          <p:cNvPr id="546" name="Google Shape;546;p48"/>
          <p:cNvSpPr txBox="1"/>
          <p:nvPr/>
        </p:nvSpPr>
        <p:spPr>
          <a:xfrm>
            <a:off x="243975" y="175647"/>
            <a:ext cx="7886700" cy="483900"/>
          </a:xfrm>
          <a:prstGeom prst="rect">
            <a:avLst/>
          </a:prstGeom>
          <a:noFill/>
          <a:ln>
            <a:noFill/>
          </a:ln>
        </p:spPr>
        <p:txBody>
          <a:bodyPr anchorCtr="0" anchor="ctr" bIns="34275" lIns="68575" spcFirstLastPara="1" rIns="68575" wrap="square" tIns="34275">
            <a:normAutofit/>
          </a:bodyPr>
          <a:lstStyle/>
          <a:p>
            <a:pPr indent="0" lvl="0" marL="0" marR="0" rtl="0" algn="l">
              <a:lnSpc>
                <a:spcPct val="90000"/>
              </a:lnSpc>
              <a:spcBef>
                <a:spcPts val="0"/>
              </a:spcBef>
              <a:spcAft>
                <a:spcPts val="0"/>
              </a:spcAft>
              <a:buClr>
                <a:srgbClr val="000000"/>
              </a:buClr>
              <a:buSzPts val="1800"/>
              <a:buFont typeface="Arial"/>
              <a:buNone/>
            </a:pPr>
            <a:r>
              <a:rPr b="1" lang="en-GB" sz="1800">
                <a:solidFill>
                  <a:srgbClr val="005859"/>
                </a:solidFill>
                <a:latin typeface="Montserrat"/>
                <a:ea typeface="Montserrat"/>
                <a:cs typeface="Montserrat"/>
                <a:sym typeface="Montserrat"/>
              </a:rPr>
              <a:t>To build a Data Cube we need FAIR Data</a:t>
            </a:r>
            <a:endParaRPr b="1" i="0" sz="1800" u="none" cap="none" strike="noStrike">
              <a:solidFill>
                <a:srgbClr val="005859"/>
              </a:solidFill>
              <a:latin typeface="Montserrat"/>
              <a:ea typeface="Montserrat"/>
              <a:cs typeface="Montserrat"/>
              <a:sym typeface="Montserrat"/>
            </a:endParaRPr>
          </a:p>
        </p:txBody>
      </p:sp>
      <p:sp>
        <p:nvSpPr>
          <p:cNvPr id="547" name="Google Shape;547;p48"/>
          <p:cNvSpPr/>
          <p:nvPr/>
        </p:nvSpPr>
        <p:spPr>
          <a:xfrm>
            <a:off x="0" y="954143"/>
            <a:ext cx="9144000" cy="444900"/>
          </a:xfrm>
          <a:prstGeom prst="homePlate">
            <a:avLst>
              <a:gd fmla="val 0" name="adj"/>
            </a:avLst>
          </a:prstGeom>
          <a:solidFill>
            <a:srgbClr val="6CDDB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548" name="Google Shape;548;p48"/>
          <p:cNvSpPr txBox="1"/>
          <p:nvPr/>
        </p:nvSpPr>
        <p:spPr>
          <a:xfrm>
            <a:off x="274892" y="1024002"/>
            <a:ext cx="9079800" cy="3078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GB">
                <a:solidFill>
                  <a:srgbClr val="EFF8F5"/>
                </a:solidFill>
                <a:latin typeface="Montserrat"/>
                <a:ea typeface="Montserrat"/>
                <a:cs typeface="Montserrat"/>
                <a:sym typeface="Montserrat"/>
              </a:rPr>
              <a:t>Laying the Foundation to track Change</a:t>
            </a:r>
            <a:endParaRPr b="1">
              <a:solidFill>
                <a:srgbClr val="EFF8F5"/>
              </a:solidFill>
              <a:latin typeface="Montserrat"/>
              <a:ea typeface="Montserrat"/>
              <a:cs typeface="Montserrat"/>
              <a:sym typeface="Montserrat"/>
            </a:endParaRPr>
          </a:p>
        </p:txBody>
      </p:sp>
      <p:sp>
        <p:nvSpPr>
          <p:cNvPr id="549" name="Google Shape;549;p48"/>
          <p:cNvSpPr txBox="1"/>
          <p:nvPr/>
        </p:nvSpPr>
        <p:spPr>
          <a:xfrm>
            <a:off x="243975" y="618300"/>
            <a:ext cx="5855400" cy="307800"/>
          </a:xfrm>
          <a:prstGeom prst="rect">
            <a:avLst/>
          </a:prstGeom>
          <a:noFill/>
          <a:ln>
            <a:noFill/>
          </a:ln>
        </p:spPr>
        <p:txBody>
          <a:bodyPr anchorCtr="0" anchor="t" bIns="34275" lIns="68575" spcFirstLastPara="1" rIns="68575" wrap="square" tIns="34275">
            <a:normAutofit/>
          </a:bodyPr>
          <a:lstStyle/>
          <a:p>
            <a:pPr indent="0" lvl="0" marL="0" marR="0" rtl="0" algn="l">
              <a:lnSpc>
                <a:spcPct val="90000"/>
              </a:lnSpc>
              <a:spcBef>
                <a:spcPts val="800"/>
              </a:spcBef>
              <a:spcAft>
                <a:spcPts val="0"/>
              </a:spcAft>
              <a:buClr>
                <a:srgbClr val="000000"/>
              </a:buClr>
              <a:buSzPts val="1200"/>
              <a:buFont typeface="Arial"/>
              <a:buNone/>
            </a:pPr>
            <a:r>
              <a:rPr b="1" lang="en-GB" sz="1200">
                <a:solidFill>
                  <a:srgbClr val="47A52A"/>
                </a:solidFill>
                <a:latin typeface="Montserrat"/>
                <a:ea typeface="Montserrat"/>
                <a:cs typeface="Montserrat"/>
                <a:sym typeface="Montserrat"/>
              </a:rPr>
              <a:t>Data Cubes from Biodiversity Data</a:t>
            </a:r>
            <a:endParaRPr b="0" i="0" sz="1200" u="none" cap="none" strike="noStrike">
              <a:solidFill>
                <a:srgbClr val="47A52A"/>
              </a:solidFill>
              <a:latin typeface="Montserrat"/>
              <a:ea typeface="Montserrat"/>
              <a:cs typeface="Montserrat"/>
              <a:sym typeface="Montserrat"/>
            </a:endParaRPr>
          </a:p>
        </p:txBody>
      </p:sp>
      <p:sp>
        <p:nvSpPr>
          <p:cNvPr id="550" name="Google Shape;550;p48"/>
          <p:cNvSpPr txBox="1"/>
          <p:nvPr/>
        </p:nvSpPr>
        <p:spPr>
          <a:xfrm>
            <a:off x="144250" y="1466900"/>
            <a:ext cx="6315600" cy="3377100"/>
          </a:xfrm>
          <a:prstGeom prst="rect">
            <a:avLst/>
          </a:prstGeom>
          <a:noFill/>
          <a:ln>
            <a:noFill/>
          </a:ln>
        </p:spPr>
        <p:txBody>
          <a:bodyPr anchorCtr="0" anchor="t" bIns="91425" lIns="91425" spcFirstLastPara="1" rIns="91425" wrap="square" tIns="91425">
            <a:noAutofit/>
          </a:bodyPr>
          <a:lstStyle/>
          <a:p>
            <a:pPr indent="-330200" lvl="0" marL="457200" rtl="0" algn="l">
              <a:lnSpc>
                <a:spcPct val="115000"/>
              </a:lnSpc>
              <a:spcBef>
                <a:spcPts val="0"/>
              </a:spcBef>
              <a:spcAft>
                <a:spcPts val="0"/>
              </a:spcAft>
              <a:buClr>
                <a:srgbClr val="3F3F3F"/>
              </a:buClr>
              <a:buSzPts val="1600"/>
              <a:buFont typeface="Montserrat"/>
              <a:buChar char="●"/>
            </a:pPr>
            <a:r>
              <a:rPr lang="en-GB" sz="1600">
                <a:solidFill>
                  <a:srgbClr val="3F3F3F"/>
                </a:solidFill>
                <a:latin typeface="Montserrat"/>
                <a:ea typeface="Montserrat"/>
                <a:cs typeface="Montserrat"/>
                <a:sym typeface="Montserrat"/>
              </a:rPr>
              <a:t>To t</a:t>
            </a:r>
            <a:r>
              <a:rPr lang="en-GB" sz="1600">
                <a:solidFill>
                  <a:srgbClr val="3F3F3F"/>
                </a:solidFill>
                <a:latin typeface="Montserrat"/>
                <a:ea typeface="Montserrat"/>
                <a:cs typeface="Montserrat"/>
                <a:sym typeface="Montserrat"/>
              </a:rPr>
              <a:t>rack biodiversity and environmental changes across scales we need </a:t>
            </a:r>
            <a:r>
              <a:rPr b="1" lang="en-GB" sz="1600">
                <a:solidFill>
                  <a:srgbClr val="3F3F3F"/>
                </a:solidFill>
                <a:latin typeface="Montserrat"/>
                <a:ea typeface="Montserrat"/>
                <a:cs typeface="Montserrat"/>
                <a:sym typeface="Montserrat"/>
              </a:rPr>
              <a:t>data</a:t>
            </a:r>
            <a:r>
              <a:rPr lang="en-GB" sz="1600">
                <a:solidFill>
                  <a:srgbClr val="3F3F3F"/>
                </a:solidFill>
                <a:latin typeface="Montserrat"/>
                <a:ea typeface="Montserrat"/>
                <a:cs typeface="Montserrat"/>
                <a:sym typeface="Montserrat"/>
              </a:rPr>
              <a:t>.</a:t>
            </a:r>
            <a:endParaRPr sz="1600">
              <a:solidFill>
                <a:srgbClr val="3F3F3F"/>
              </a:solidFill>
              <a:latin typeface="Montserrat"/>
              <a:ea typeface="Montserrat"/>
              <a:cs typeface="Montserrat"/>
              <a:sym typeface="Montserrat"/>
            </a:endParaRPr>
          </a:p>
          <a:p>
            <a:pPr indent="-330200" lvl="0" marL="457200" rtl="0" algn="l">
              <a:lnSpc>
                <a:spcPct val="115000"/>
              </a:lnSpc>
              <a:spcBef>
                <a:spcPts val="0"/>
              </a:spcBef>
              <a:spcAft>
                <a:spcPts val="0"/>
              </a:spcAft>
              <a:buClr>
                <a:srgbClr val="3F3F3F"/>
              </a:buClr>
              <a:buSzPts val="1600"/>
              <a:buFont typeface="Montserrat"/>
              <a:buChar char="●"/>
            </a:pPr>
            <a:r>
              <a:rPr lang="en-GB" sz="1600">
                <a:solidFill>
                  <a:srgbClr val="3F3F3F"/>
                </a:solidFill>
                <a:latin typeface="Montserrat"/>
                <a:ea typeface="Montserrat"/>
                <a:cs typeface="Montserrat"/>
                <a:sym typeface="Montserrat"/>
              </a:rPr>
              <a:t>Quality and utility of analyses &amp; results rely on </a:t>
            </a:r>
            <a:r>
              <a:rPr b="1" lang="en-GB" sz="1600">
                <a:solidFill>
                  <a:srgbClr val="3F3F3F"/>
                </a:solidFill>
                <a:latin typeface="Montserrat"/>
                <a:ea typeface="Montserrat"/>
                <a:cs typeface="Montserrat"/>
                <a:sym typeface="Montserrat"/>
              </a:rPr>
              <a:t>well-structured, standardised biodiversity data</a:t>
            </a:r>
            <a:r>
              <a:rPr lang="en-GB" sz="1600">
                <a:solidFill>
                  <a:srgbClr val="3F3F3F"/>
                </a:solidFill>
                <a:latin typeface="Montserrat"/>
                <a:ea typeface="Montserrat"/>
                <a:cs typeface="Montserrat"/>
                <a:sym typeface="Montserrat"/>
              </a:rPr>
              <a:t>.</a:t>
            </a:r>
            <a:endParaRPr sz="1600">
              <a:solidFill>
                <a:srgbClr val="3F3F3F"/>
              </a:solidFill>
              <a:latin typeface="Montserrat"/>
              <a:ea typeface="Montserrat"/>
              <a:cs typeface="Montserrat"/>
              <a:sym typeface="Montserrat"/>
            </a:endParaRPr>
          </a:p>
          <a:p>
            <a:pPr indent="-330200" lvl="0" marL="457200" rtl="0" algn="l">
              <a:lnSpc>
                <a:spcPct val="115000"/>
              </a:lnSpc>
              <a:spcBef>
                <a:spcPts val="0"/>
              </a:spcBef>
              <a:spcAft>
                <a:spcPts val="0"/>
              </a:spcAft>
              <a:buClr>
                <a:srgbClr val="3F3F3F"/>
              </a:buClr>
              <a:buSzPts val="1600"/>
              <a:buFont typeface="Montserrat"/>
              <a:buChar char="●"/>
            </a:pPr>
            <a:r>
              <a:rPr lang="en-GB" sz="1600">
                <a:solidFill>
                  <a:srgbClr val="3F3F3F"/>
                </a:solidFill>
                <a:latin typeface="Montserrat"/>
                <a:ea typeface="Montserrat"/>
                <a:cs typeface="Montserrat"/>
                <a:sym typeface="Montserrat"/>
              </a:rPr>
              <a:t>To effectively use data cubes for achieving SDGs, data must be </a:t>
            </a:r>
            <a:r>
              <a:rPr b="1" lang="en-GB" sz="1600">
                <a:solidFill>
                  <a:srgbClr val="0000FF"/>
                </a:solidFill>
                <a:latin typeface="Montserrat"/>
                <a:ea typeface="Montserrat"/>
                <a:cs typeface="Montserrat"/>
                <a:sym typeface="Montserrat"/>
              </a:rPr>
              <a:t>FAIR</a:t>
            </a:r>
            <a:r>
              <a:rPr lang="en-GB" sz="1600">
                <a:solidFill>
                  <a:srgbClr val="3F3F3F"/>
                </a:solidFill>
                <a:latin typeface="Montserrat"/>
                <a:ea typeface="Montserrat"/>
                <a:cs typeface="Montserrat"/>
                <a:sym typeface="Montserrat"/>
              </a:rPr>
              <a:t>:</a:t>
            </a:r>
            <a:endParaRPr sz="1600">
              <a:solidFill>
                <a:srgbClr val="3F3F3F"/>
              </a:solidFill>
              <a:latin typeface="Montserrat"/>
              <a:ea typeface="Montserrat"/>
              <a:cs typeface="Montserrat"/>
              <a:sym typeface="Montserrat"/>
            </a:endParaRPr>
          </a:p>
          <a:p>
            <a:pPr indent="-317500" lvl="1" marL="914400" rtl="0" algn="l">
              <a:lnSpc>
                <a:spcPct val="115000"/>
              </a:lnSpc>
              <a:spcBef>
                <a:spcPts val="0"/>
              </a:spcBef>
              <a:spcAft>
                <a:spcPts val="0"/>
              </a:spcAft>
              <a:buClr>
                <a:srgbClr val="3F3F3F"/>
              </a:buClr>
              <a:buSzPts val="1400"/>
              <a:buFont typeface="Montserrat"/>
              <a:buChar char="○"/>
            </a:pPr>
            <a:r>
              <a:rPr b="1" lang="en-GB">
                <a:solidFill>
                  <a:srgbClr val="3F3F3F"/>
                </a:solidFill>
                <a:latin typeface="Montserrat"/>
                <a:ea typeface="Montserrat"/>
                <a:cs typeface="Montserrat"/>
                <a:sym typeface="Montserrat"/>
              </a:rPr>
              <a:t>F</a:t>
            </a:r>
            <a:r>
              <a:rPr lang="en-GB">
                <a:solidFill>
                  <a:srgbClr val="3F3F3F"/>
                </a:solidFill>
                <a:latin typeface="Montserrat"/>
                <a:ea typeface="Montserrat"/>
                <a:cs typeface="Montserrat"/>
                <a:sym typeface="Montserrat"/>
              </a:rPr>
              <a:t>indable</a:t>
            </a:r>
            <a:endParaRPr>
              <a:solidFill>
                <a:srgbClr val="3F3F3F"/>
              </a:solidFill>
              <a:latin typeface="Montserrat"/>
              <a:ea typeface="Montserrat"/>
              <a:cs typeface="Montserrat"/>
              <a:sym typeface="Montserrat"/>
            </a:endParaRPr>
          </a:p>
          <a:p>
            <a:pPr indent="-317500" lvl="1" marL="914400" rtl="0" algn="l">
              <a:lnSpc>
                <a:spcPct val="115000"/>
              </a:lnSpc>
              <a:spcBef>
                <a:spcPts val="0"/>
              </a:spcBef>
              <a:spcAft>
                <a:spcPts val="0"/>
              </a:spcAft>
              <a:buClr>
                <a:srgbClr val="3F3F3F"/>
              </a:buClr>
              <a:buSzPts val="1400"/>
              <a:buFont typeface="Montserrat"/>
              <a:buChar char="○"/>
            </a:pPr>
            <a:r>
              <a:rPr b="1" lang="en-GB">
                <a:solidFill>
                  <a:srgbClr val="3F3F3F"/>
                </a:solidFill>
                <a:latin typeface="Montserrat"/>
                <a:ea typeface="Montserrat"/>
                <a:cs typeface="Montserrat"/>
                <a:sym typeface="Montserrat"/>
              </a:rPr>
              <a:t>A</a:t>
            </a:r>
            <a:r>
              <a:rPr lang="en-GB">
                <a:solidFill>
                  <a:srgbClr val="3F3F3F"/>
                </a:solidFill>
                <a:latin typeface="Montserrat"/>
                <a:ea typeface="Montserrat"/>
                <a:cs typeface="Montserrat"/>
                <a:sym typeface="Montserrat"/>
              </a:rPr>
              <a:t>ccessible</a:t>
            </a:r>
            <a:endParaRPr>
              <a:solidFill>
                <a:srgbClr val="3F3F3F"/>
              </a:solidFill>
              <a:latin typeface="Montserrat"/>
              <a:ea typeface="Montserrat"/>
              <a:cs typeface="Montserrat"/>
              <a:sym typeface="Montserrat"/>
            </a:endParaRPr>
          </a:p>
          <a:p>
            <a:pPr indent="-317500" lvl="1" marL="914400" rtl="0" algn="l">
              <a:lnSpc>
                <a:spcPct val="115000"/>
              </a:lnSpc>
              <a:spcBef>
                <a:spcPts val="0"/>
              </a:spcBef>
              <a:spcAft>
                <a:spcPts val="0"/>
              </a:spcAft>
              <a:buClr>
                <a:srgbClr val="3F3F3F"/>
              </a:buClr>
              <a:buSzPts val="1400"/>
              <a:buFont typeface="Montserrat"/>
              <a:buChar char="○"/>
            </a:pPr>
            <a:r>
              <a:rPr b="1" lang="en-GB">
                <a:solidFill>
                  <a:srgbClr val="3F3F3F"/>
                </a:solidFill>
                <a:latin typeface="Montserrat"/>
                <a:ea typeface="Montserrat"/>
                <a:cs typeface="Montserrat"/>
                <a:sym typeface="Montserrat"/>
              </a:rPr>
              <a:t>I</a:t>
            </a:r>
            <a:r>
              <a:rPr lang="en-GB">
                <a:solidFill>
                  <a:srgbClr val="3F3F3F"/>
                </a:solidFill>
                <a:latin typeface="Montserrat"/>
                <a:ea typeface="Montserrat"/>
                <a:cs typeface="Montserrat"/>
                <a:sym typeface="Montserrat"/>
              </a:rPr>
              <a:t>nteroperable</a:t>
            </a:r>
            <a:endParaRPr>
              <a:solidFill>
                <a:srgbClr val="3F3F3F"/>
              </a:solidFill>
              <a:latin typeface="Montserrat"/>
              <a:ea typeface="Montserrat"/>
              <a:cs typeface="Montserrat"/>
              <a:sym typeface="Montserrat"/>
            </a:endParaRPr>
          </a:p>
          <a:p>
            <a:pPr indent="-317500" lvl="1" marL="914400" rtl="0" algn="l">
              <a:lnSpc>
                <a:spcPct val="115000"/>
              </a:lnSpc>
              <a:spcBef>
                <a:spcPts val="0"/>
              </a:spcBef>
              <a:spcAft>
                <a:spcPts val="0"/>
              </a:spcAft>
              <a:buClr>
                <a:srgbClr val="3F3F3F"/>
              </a:buClr>
              <a:buSzPts val="1400"/>
              <a:buFont typeface="Montserrat"/>
              <a:buChar char="○"/>
            </a:pPr>
            <a:r>
              <a:rPr b="1" lang="en-GB">
                <a:solidFill>
                  <a:srgbClr val="3F3F3F"/>
                </a:solidFill>
                <a:latin typeface="Montserrat"/>
                <a:ea typeface="Montserrat"/>
                <a:cs typeface="Montserrat"/>
                <a:sym typeface="Montserrat"/>
              </a:rPr>
              <a:t>R</a:t>
            </a:r>
            <a:r>
              <a:rPr lang="en-GB">
                <a:solidFill>
                  <a:srgbClr val="3F3F3F"/>
                </a:solidFill>
                <a:latin typeface="Montserrat"/>
                <a:ea typeface="Montserrat"/>
                <a:cs typeface="Montserrat"/>
                <a:sym typeface="Montserrat"/>
              </a:rPr>
              <a:t>eusable</a:t>
            </a:r>
            <a:endParaRPr>
              <a:solidFill>
                <a:srgbClr val="3F3F3F"/>
              </a:solidFill>
              <a:latin typeface="Montserrat"/>
              <a:ea typeface="Montserrat"/>
              <a:cs typeface="Montserrat"/>
              <a:sym typeface="Montserrat"/>
            </a:endParaRPr>
          </a:p>
          <a:p>
            <a:pPr indent="-330200" lvl="0" marL="457200" rtl="0" algn="l">
              <a:lnSpc>
                <a:spcPct val="115000"/>
              </a:lnSpc>
              <a:spcBef>
                <a:spcPts val="0"/>
              </a:spcBef>
              <a:spcAft>
                <a:spcPts val="0"/>
              </a:spcAft>
              <a:buClr>
                <a:srgbClr val="3F3F3F"/>
              </a:buClr>
              <a:buSzPts val="1600"/>
              <a:buFont typeface="Montserrat"/>
              <a:buChar char="●"/>
            </a:pPr>
            <a:r>
              <a:rPr b="1" lang="en-GB" sz="1600">
                <a:solidFill>
                  <a:srgbClr val="3F3F3F"/>
                </a:solidFill>
                <a:latin typeface="Montserrat"/>
                <a:ea typeface="Montserrat"/>
                <a:cs typeface="Montserrat"/>
                <a:sym typeface="Montserrat"/>
              </a:rPr>
              <a:t>Maarten </a:t>
            </a:r>
            <a:r>
              <a:rPr lang="en-GB" sz="1600">
                <a:solidFill>
                  <a:srgbClr val="3F3F3F"/>
                </a:solidFill>
                <a:latin typeface="Montserrat"/>
                <a:ea typeface="Montserrat"/>
                <a:cs typeface="Montserrat"/>
                <a:sym typeface="Montserrat"/>
              </a:rPr>
              <a:t>will now introduce </a:t>
            </a:r>
            <a:r>
              <a:rPr b="1" lang="en-GB" sz="1600">
                <a:solidFill>
                  <a:srgbClr val="3F3F3F"/>
                </a:solidFill>
                <a:latin typeface="Montserrat"/>
                <a:ea typeface="Montserrat"/>
                <a:cs typeface="Montserrat"/>
                <a:sym typeface="Montserrat"/>
              </a:rPr>
              <a:t>key concepts </a:t>
            </a:r>
            <a:r>
              <a:rPr lang="en-GB" sz="1600">
                <a:solidFill>
                  <a:srgbClr val="3F3F3F"/>
                </a:solidFill>
                <a:latin typeface="Montserrat"/>
                <a:ea typeface="Montserrat"/>
                <a:cs typeface="Montserrat"/>
                <a:sym typeface="Montserrat"/>
              </a:rPr>
              <a:t>around </a:t>
            </a:r>
            <a:r>
              <a:rPr b="1" lang="en-GB" sz="1600">
                <a:solidFill>
                  <a:srgbClr val="3F3F3F"/>
                </a:solidFill>
                <a:latin typeface="Montserrat"/>
                <a:ea typeface="Montserrat"/>
                <a:cs typeface="Montserrat"/>
                <a:sym typeface="Montserrat"/>
              </a:rPr>
              <a:t>biodiversity data</a:t>
            </a:r>
            <a:r>
              <a:rPr lang="en-GB" sz="1600">
                <a:solidFill>
                  <a:srgbClr val="3F3F3F"/>
                </a:solidFill>
                <a:latin typeface="Montserrat"/>
                <a:ea typeface="Montserrat"/>
                <a:cs typeface="Montserrat"/>
                <a:sym typeface="Montserrat"/>
              </a:rPr>
              <a:t>, including</a:t>
            </a:r>
            <a:r>
              <a:rPr b="1" lang="en-GB" sz="1600">
                <a:solidFill>
                  <a:srgbClr val="3F3F3F"/>
                </a:solidFill>
                <a:latin typeface="Montserrat"/>
                <a:ea typeface="Montserrat"/>
                <a:cs typeface="Montserrat"/>
                <a:sym typeface="Montserrat"/>
              </a:rPr>
              <a:t> definitions, data standards</a:t>
            </a:r>
            <a:r>
              <a:rPr lang="en-GB" sz="1600">
                <a:solidFill>
                  <a:srgbClr val="3F3F3F"/>
                </a:solidFill>
                <a:latin typeface="Montserrat"/>
                <a:ea typeface="Montserrat"/>
                <a:cs typeface="Montserrat"/>
                <a:sym typeface="Montserrat"/>
              </a:rPr>
              <a:t>, and the</a:t>
            </a:r>
            <a:r>
              <a:rPr b="1" lang="en-GB" sz="1600">
                <a:solidFill>
                  <a:srgbClr val="3F3F3F"/>
                </a:solidFill>
                <a:latin typeface="Montserrat"/>
                <a:ea typeface="Montserrat"/>
                <a:cs typeface="Montserrat"/>
                <a:sym typeface="Montserrat"/>
              </a:rPr>
              <a:t> importance </a:t>
            </a:r>
            <a:r>
              <a:rPr lang="en-GB" sz="1600">
                <a:solidFill>
                  <a:srgbClr val="3F3F3F"/>
                </a:solidFill>
                <a:latin typeface="Montserrat"/>
                <a:ea typeface="Montserrat"/>
                <a:cs typeface="Montserrat"/>
                <a:sym typeface="Montserrat"/>
              </a:rPr>
              <a:t>of making data </a:t>
            </a:r>
            <a:r>
              <a:rPr b="1" lang="en-GB" sz="1600">
                <a:solidFill>
                  <a:srgbClr val="3F3F3F"/>
                </a:solidFill>
                <a:latin typeface="Montserrat"/>
                <a:ea typeface="Montserrat"/>
                <a:cs typeface="Montserrat"/>
                <a:sym typeface="Montserrat"/>
              </a:rPr>
              <a:t>FAIR .</a:t>
            </a:r>
            <a:endParaRPr b="1" sz="1600">
              <a:solidFill>
                <a:srgbClr val="3F3F3F"/>
              </a:solidFill>
              <a:latin typeface="Montserrat"/>
              <a:ea typeface="Montserrat"/>
              <a:cs typeface="Montserrat"/>
              <a:sym typeface="Montserrat"/>
            </a:endParaRPr>
          </a:p>
          <a:p>
            <a:pPr indent="0" lvl="0" marL="0" rtl="0" algn="l">
              <a:lnSpc>
                <a:spcPct val="115000"/>
              </a:lnSpc>
              <a:spcBef>
                <a:spcPts val="0"/>
              </a:spcBef>
              <a:spcAft>
                <a:spcPts val="0"/>
              </a:spcAft>
              <a:buNone/>
            </a:pPr>
            <a:r>
              <a:t/>
            </a:r>
            <a:endParaRPr sz="1600">
              <a:solidFill>
                <a:srgbClr val="3F3F3F"/>
              </a:solidFill>
              <a:latin typeface="Montserrat"/>
              <a:ea typeface="Montserrat"/>
              <a:cs typeface="Montserrat"/>
              <a:sym typeface="Montserrat"/>
            </a:endParaRPr>
          </a:p>
        </p:txBody>
      </p:sp>
      <p:pic>
        <p:nvPicPr>
          <p:cNvPr descr="A close-up of several boxes&#10;&#10;Description automatically generated" id="551" name="Google Shape;551;p48"/>
          <p:cNvPicPr preferRelativeResize="0"/>
          <p:nvPr/>
        </p:nvPicPr>
        <p:blipFill rotWithShape="1">
          <a:blip r:embed="rId3">
            <a:alphaModFix/>
          </a:blip>
          <a:srcRect b="0" l="0" r="0" t="0"/>
          <a:stretch/>
        </p:blipFill>
        <p:spPr>
          <a:xfrm>
            <a:off x="6544353" y="2571745"/>
            <a:ext cx="2599652" cy="2567310"/>
          </a:xfrm>
          <a:prstGeom prst="rect">
            <a:avLst/>
          </a:prstGeom>
          <a:noFill/>
          <a:ln>
            <a:noFill/>
          </a:ln>
        </p:spPr>
      </p:pic>
      <p:sp>
        <p:nvSpPr>
          <p:cNvPr id="552" name="Google Shape;552;p48"/>
          <p:cNvSpPr txBox="1"/>
          <p:nvPr/>
        </p:nvSpPr>
        <p:spPr>
          <a:xfrm rot="-3182382">
            <a:off x="8294145" y="4586517"/>
            <a:ext cx="1064761" cy="25386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0" i="0" lang="en-GB" sz="600">
                <a:solidFill>
                  <a:srgbClr val="878787"/>
                </a:solidFill>
                <a:latin typeface="Arial"/>
                <a:ea typeface="Arial"/>
                <a:cs typeface="Arial"/>
                <a:sym typeface="Arial"/>
              </a:rPr>
              <a:t>https://doi.org/10.5194/esd-11-201-2020</a:t>
            </a:r>
            <a:endParaRPr sz="600"/>
          </a:p>
        </p:txBody>
      </p:sp>
      <p:pic>
        <p:nvPicPr>
          <p:cNvPr id="553" name="Google Shape;553;p48"/>
          <p:cNvPicPr preferRelativeResize="0"/>
          <p:nvPr/>
        </p:nvPicPr>
        <p:blipFill>
          <a:blip r:embed="rId4">
            <a:alphaModFix/>
          </a:blip>
          <a:stretch>
            <a:fillRect/>
          </a:stretch>
        </p:blipFill>
        <p:spPr>
          <a:xfrm>
            <a:off x="7161900" y="1224375"/>
            <a:ext cx="1982101" cy="15313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0">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0">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0">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0">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0">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0">
                                            <p:txEl>
                                              <p:pRg end="8" st="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7" name="Shape 557"/>
        <p:cNvGrpSpPr/>
        <p:nvPr/>
      </p:nvGrpSpPr>
      <p:grpSpPr>
        <a:xfrm>
          <a:off x="0" y="0"/>
          <a:ext cx="0" cy="0"/>
          <a:chOff x="0" y="0"/>
          <a:chExt cx="0" cy="0"/>
        </a:xfrm>
      </p:grpSpPr>
      <p:sp>
        <p:nvSpPr>
          <p:cNvPr id="558" name="Google Shape;558;p49"/>
          <p:cNvSpPr txBox="1"/>
          <p:nvPr>
            <p:ph type="title"/>
          </p:nvPr>
        </p:nvSpPr>
        <p:spPr>
          <a:xfrm>
            <a:off x="0" y="2031775"/>
            <a:ext cx="9144000" cy="1080000"/>
          </a:xfrm>
          <a:prstGeom prst="rect">
            <a:avLst/>
          </a:prstGeom>
          <a:noFill/>
          <a:ln>
            <a:noFill/>
          </a:ln>
        </p:spPr>
        <p:txBody>
          <a:bodyPr anchorCtr="0" anchor="b" bIns="34275" lIns="68575" spcFirstLastPara="1" rIns="68575" wrap="square" tIns="34275">
            <a:normAutofit fontScale="90000"/>
          </a:bodyPr>
          <a:lstStyle/>
          <a:p>
            <a:pPr indent="0" lvl="0" marL="0" rtl="0" algn="ctr">
              <a:lnSpc>
                <a:spcPct val="90000"/>
              </a:lnSpc>
              <a:spcBef>
                <a:spcPts val="0"/>
              </a:spcBef>
              <a:spcAft>
                <a:spcPts val="0"/>
              </a:spcAft>
              <a:buSzPct val="40909"/>
              <a:buNone/>
            </a:pPr>
            <a:r>
              <a:rPr b="1" lang="en-GB" sz="4400"/>
              <a:t>Biodiversity Data</a:t>
            </a:r>
            <a:endParaRPr sz="4400"/>
          </a:p>
          <a:p>
            <a:pPr indent="0" lvl="0" marL="0" rtl="0" algn="ctr">
              <a:lnSpc>
                <a:spcPct val="90000"/>
              </a:lnSpc>
              <a:spcBef>
                <a:spcPts val="0"/>
              </a:spcBef>
              <a:spcAft>
                <a:spcPts val="0"/>
              </a:spcAft>
              <a:buSzPct val="46753"/>
              <a:buNone/>
            </a:pPr>
            <a:r>
              <a:rPr lang="en-GB" sz="3850"/>
              <a:t>Definitions, Standards, FAIR</a:t>
            </a:r>
            <a:endParaRPr sz="385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2" name="Shape 562"/>
        <p:cNvGrpSpPr/>
        <p:nvPr/>
      </p:nvGrpSpPr>
      <p:grpSpPr>
        <a:xfrm>
          <a:off x="0" y="0"/>
          <a:ext cx="0" cy="0"/>
          <a:chOff x="0" y="0"/>
          <a:chExt cx="0" cy="0"/>
        </a:xfrm>
      </p:grpSpPr>
      <p:sp>
        <p:nvSpPr>
          <p:cNvPr id="563" name="Google Shape;563;p50"/>
          <p:cNvSpPr txBox="1"/>
          <p:nvPr>
            <p:ph idx="1" type="body"/>
          </p:nvPr>
        </p:nvSpPr>
        <p:spPr>
          <a:xfrm>
            <a:off x="311700" y="1775075"/>
            <a:ext cx="8520600" cy="2793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Key elements that we will cover:</a:t>
            </a:r>
            <a:endParaRPr/>
          </a:p>
          <a:p>
            <a:pPr indent="-342900" lvl="0" marL="457200" rtl="0" algn="l">
              <a:spcBef>
                <a:spcPts val="1200"/>
              </a:spcBef>
              <a:spcAft>
                <a:spcPts val="0"/>
              </a:spcAft>
              <a:buSzPts val="1800"/>
              <a:buAutoNum type="arabicPeriod"/>
            </a:pPr>
            <a:r>
              <a:rPr lang="en-GB"/>
              <a:t>Sources of Biodiversity Data</a:t>
            </a:r>
            <a:endParaRPr/>
          </a:p>
          <a:p>
            <a:pPr indent="-342900" lvl="0" marL="457200" rtl="0" algn="l">
              <a:spcBef>
                <a:spcPts val="0"/>
              </a:spcBef>
              <a:spcAft>
                <a:spcPts val="0"/>
              </a:spcAft>
              <a:buSzPts val="1800"/>
              <a:buAutoNum type="arabicPeriod"/>
            </a:pPr>
            <a:r>
              <a:rPr lang="en-GB"/>
              <a:t>Data publication</a:t>
            </a:r>
            <a:endParaRPr/>
          </a:p>
          <a:p>
            <a:pPr indent="-342900" lvl="0" marL="457200" rtl="0" algn="l">
              <a:spcBef>
                <a:spcPts val="0"/>
              </a:spcBef>
              <a:spcAft>
                <a:spcPts val="0"/>
              </a:spcAft>
              <a:buSzPts val="1800"/>
              <a:buAutoNum type="arabicPeriod"/>
            </a:pPr>
            <a:r>
              <a:rPr lang="en-GB"/>
              <a:t>Biodiversity Data Standards</a:t>
            </a:r>
            <a:endParaRPr/>
          </a:p>
          <a:p>
            <a:pPr indent="-342900" lvl="0" marL="457200" rtl="0" algn="l">
              <a:spcBef>
                <a:spcPts val="0"/>
              </a:spcBef>
              <a:spcAft>
                <a:spcPts val="0"/>
              </a:spcAft>
              <a:buSzPts val="1800"/>
              <a:buAutoNum type="arabicPeriod"/>
            </a:pPr>
            <a:r>
              <a:rPr lang="en-GB"/>
              <a:t>FAIR data publishing</a:t>
            </a:r>
            <a:endParaRPr/>
          </a:p>
        </p:txBody>
      </p:sp>
      <p:sp>
        <p:nvSpPr>
          <p:cNvPr id="564" name="Google Shape;564;p50"/>
          <p:cNvSpPr txBox="1"/>
          <p:nvPr/>
        </p:nvSpPr>
        <p:spPr>
          <a:xfrm>
            <a:off x="243975" y="175647"/>
            <a:ext cx="7886700" cy="4839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1100"/>
              <a:buFont typeface="Arial"/>
              <a:buNone/>
            </a:pPr>
            <a:r>
              <a:rPr b="1" lang="en-GB" sz="1800">
                <a:solidFill>
                  <a:srgbClr val="005859"/>
                </a:solidFill>
                <a:latin typeface="Montserrat"/>
                <a:ea typeface="Montserrat"/>
                <a:cs typeface="Montserrat"/>
                <a:sym typeface="Montserrat"/>
              </a:rPr>
              <a:t>Biodiversity Data</a:t>
            </a:r>
            <a:endParaRPr b="1" sz="1800">
              <a:solidFill>
                <a:srgbClr val="005859"/>
              </a:solidFill>
              <a:latin typeface="Montserrat"/>
              <a:ea typeface="Montserrat"/>
              <a:cs typeface="Montserrat"/>
              <a:sym typeface="Montserrat"/>
            </a:endParaRPr>
          </a:p>
        </p:txBody>
      </p:sp>
      <p:sp>
        <p:nvSpPr>
          <p:cNvPr id="565" name="Google Shape;565;p50"/>
          <p:cNvSpPr/>
          <p:nvPr/>
        </p:nvSpPr>
        <p:spPr>
          <a:xfrm>
            <a:off x="0" y="954143"/>
            <a:ext cx="9144000" cy="444900"/>
          </a:xfrm>
          <a:prstGeom prst="homePlate">
            <a:avLst>
              <a:gd fmla="val 0" name="adj"/>
            </a:avLst>
          </a:prstGeom>
          <a:solidFill>
            <a:srgbClr val="6CDDB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566" name="Google Shape;566;p50"/>
          <p:cNvSpPr txBox="1"/>
          <p:nvPr/>
        </p:nvSpPr>
        <p:spPr>
          <a:xfrm>
            <a:off x="274892" y="1024002"/>
            <a:ext cx="90798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lang="en-GB">
                <a:solidFill>
                  <a:srgbClr val="EFF8F5"/>
                </a:solidFill>
                <a:latin typeface="Montserrat"/>
                <a:ea typeface="Montserrat"/>
                <a:cs typeface="Montserrat"/>
                <a:sym typeface="Montserrat"/>
              </a:rPr>
              <a:t>Introduction</a:t>
            </a:r>
            <a:endParaRPr b="0" i="0" sz="1400" u="none" cap="none" strike="noStrike">
              <a:solidFill>
                <a:srgbClr val="000000"/>
              </a:solidFill>
              <a:latin typeface="Arial"/>
              <a:ea typeface="Arial"/>
              <a:cs typeface="Arial"/>
              <a:sym typeface="Arial"/>
            </a:endParaRPr>
          </a:p>
        </p:txBody>
      </p:sp>
      <p:sp>
        <p:nvSpPr>
          <p:cNvPr id="567" name="Google Shape;567;p50"/>
          <p:cNvSpPr txBox="1"/>
          <p:nvPr/>
        </p:nvSpPr>
        <p:spPr>
          <a:xfrm>
            <a:off x="243975" y="618300"/>
            <a:ext cx="5145300" cy="307800"/>
          </a:xfrm>
          <a:prstGeom prst="rect">
            <a:avLst/>
          </a:prstGeom>
          <a:noFill/>
          <a:ln>
            <a:noFill/>
          </a:ln>
        </p:spPr>
        <p:txBody>
          <a:bodyPr anchorCtr="0" anchor="t" bIns="34275" lIns="68575" spcFirstLastPara="1" rIns="68575" wrap="square" tIns="34275">
            <a:normAutofit/>
          </a:bodyPr>
          <a:lstStyle/>
          <a:p>
            <a:pPr indent="0" lvl="0" marL="0" rtl="0" algn="l">
              <a:lnSpc>
                <a:spcPct val="90000"/>
              </a:lnSpc>
              <a:spcBef>
                <a:spcPts val="800"/>
              </a:spcBef>
              <a:spcAft>
                <a:spcPts val="0"/>
              </a:spcAft>
              <a:buClr>
                <a:schemeClr val="dk1"/>
              </a:buClr>
              <a:buSzPts val="1100"/>
              <a:buFont typeface="Arial"/>
              <a:buNone/>
            </a:pPr>
            <a:r>
              <a:rPr b="1" lang="en-GB" sz="1200">
                <a:solidFill>
                  <a:srgbClr val="47A52A"/>
                </a:solidFill>
                <a:latin typeface="Montserrat"/>
                <a:ea typeface="Montserrat"/>
                <a:cs typeface="Montserrat"/>
                <a:sym typeface="Montserrat"/>
              </a:rPr>
              <a:t>What is Biodiversity Data?</a:t>
            </a:r>
            <a:endParaRPr b="1" sz="1200">
              <a:solidFill>
                <a:srgbClr val="47A52A"/>
              </a:solidFill>
              <a:latin typeface="Montserrat"/>
              <a:ea typeface="Montserrat"/>
              <a:cs typeface="Montserrat"/>
              <a:sym typeface="Montserrat"/>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1" name="Shape 571"/>
        <p:cNvGrpSpPr/>
        <p:nvPr/>
      </p:nvGrpSpPr>
      <p:grpSpPr>
        <a:xfrm>
          <a:off x="0" y="0"/>
          <a:ext cx="0" cy="0"/>
          <a:chOff x="0" y="0"/>
          <a:chExt cx="0" cy="0"/>
        </a:xfrm>
      </p:grpSpPr>
      <p:sp>
        <p:nvSpPr>
          <p:cNvPr id="572" name="Google Shape;572;p51"/>
          <p:cNvSpPr txBox="1"/>
          <p:nvPr>
            <p:ph idx="1" type="body"/>
          </p:nvPr>
        </p:nvSpPr>
        <p:spPr>
          <a:xfrm>
            <a:off x="60100" y="1427100"/>
            <a:ext cx="2808000" cy="23847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Font typeface="Montserrat"/>
              <a:buChar char="●"/>
            </a:pPr>
            <a:r>
              <a:rPr lang="en-GB" sz="1800">
                <a:latin typeface="Montserrat"/>
                <a:ea typeface="Montserrat"/>
                <a:cs typeface="Montserrat"/>
                <a:sym typeface="Montserrat"/>
              </a:rPr>
              <a:t>Checklists</a:t>
            </a:r>
            <a:endParaRPr sz="1800">
              <a:latin typeface="Montserrat"/>
              <a:ea typeface="Montserrat"/>
              <a:cs typeface="Montserrat"/>
              <a:sym typeface="Montserrat"/>
            </a:endParaRPr>
          </a:p>
          <a:p>
            <a:pPr indent="-342900" lvl="0" marL="457200" rtl="0" algn="l">
              <a:spcBef>
                <a:spcPts val="0"/>
              </a:spcBef>
              <a:spcAft>
                <a:spcPts val="0"/>
              </a:spcAft>
              <a:buSzPts val="1800"/>
              <a:buFont typeface="Montserrat"/>
              <a:buChar char="●"/>
            </a:pPr>
            <a:r>
              <a:rPr lang="en-GB" sz="1800">
                <a:latin typeface="Montserrat"/>
                <a:ea typeface="Montserrat"/>
                <a:cs typeface="Montserrat"/>
                <a:sym typeface="Montserrat"/>
              </a:rPr>
              <a:t>Citizen science</a:t>
            </a:r>
            <a:endParaRPr sz="1800">
              <a:latin typeface="Montserrat"/>
              <a:ea typeface="Montserrat"/>
              <a:cs typeface="Montserrat"/>
              <a:sym typeface="Montserrat"/>
            </a:endParaRPr>
          </a:p>
          <a:p>
            <a:pPr indent="-342900" lvl="0" marL="457200" rtl="0" algn="l">
              <a:spcBef>
                <a:spcPts val="0"/>
              </a:spcBef>
              <a:spcAft>
                <a:spcPts val="0"/>
              </a:spcAft>
              <a:buSzPts val="1800"/>
              <a:buFont typeface="Montserrat"/>
              <a:buChar char="●"/>
            </a:pPr>
            <a:r>
              <a:rPr lang="en-GB" sz="1800">
                <a:latin typeface="Montserrat"/>
                <a:ea typeface="Montserrat"/>
                <a:cs typeface="Montserrat"/>
                <a:sym typeface="Montserrat"/>
              </a:rPr>
              <a:t>Specimens</a:t>
            </a:r>
            <a:endParaRPr sz="1800">
              <a:latin typeface="Montserrat"/>
              <a:ea typeface="Montserrat"/>
              <a:cs typeface="Montserrat"/>
              <a:sym typeface="Montserrat"/>
            </a:endParaRPr>
          </a:p>
          <a:p>
            <a:pPr indent="-342900" lvl="0" marL="457200" rtl="0" algn="l">
              <a:spcBef>
                <a:spcPts val="0"/>
              </a:spcBef>
              <a:spcAft>
                <a:spcPts val="0"/>
              </a:spcAft>
              <a:buSzPts val="1800"/>
              <a:buFont typeface="Montserrat"/>
              <a:buChar char="●"/>
            </a:pPr>
            <a:r>
              <a:rPr lang="en-GB" sz="1800">
                <a:latin typeface="Montserrat"/>
                <a:ea typeface="Montserrat"/>
                <a:cs typeface="Montserrat"/>
                <a:sym typeface="Montserrat"/>
              </a:rPr>
              <a:t>Ecological surveys</a:t>
            </a:r>
            <a:endParaRPr sz="1800">
              <a:latin typeface="Montserrat"/>
              <a:ea typeface="Montserrat"/>
              <a:cs typeface="Montserrat"/>
              <a:sym typeface="Montserrat"/>
            </a:endParaRPr>
          </a:p>
          <a:p>
            <a:pPr indent="-342900" lvl="0" marL="457200" rtl="0" algn="l">
              <a:spcBef>
                <a:spcPts val="0"/>
              </a:spcBef>
              <a:spcAft>
                <a:spcPts val="0"/>
              </a:spcAft>
              <a:buSzPts val="1800"/>
              <a:buFont typeface="Montserrat"/>
              <a:buChar char="●"/>
            </a:pPr>
            <a:r>
              <a:rPr lang="en-GB" sz="1800">
                <a:latin typeface="Montserrat"/>
                <a:ea typeface="Montserrat"/>
                <a:cs typeface="Montserrat"/>
                <a:sym typeface="Montserrat"/>
              </a:rPr>
              <a:t>… </a:t>
            </a:r>
            <a:endParaRPr sz="1800">
              <a:latin typeface="Montserrat"/>
              <a:ea typeface="Montserrat"/>
              <a:cs typeface="Montserrat"/>
              <a:sym typeface="Montserrat"/>
            </a:endParaRPr>
          </a:p>
        </p:txBody>
      </p:sp>
      <p:sp>
        <p:nvSpPr>
          <p:cNvPr id="573" name="Google Shape;573;p51"/>
          <p:cNvSpPr txBox="1"/>
          <p:nvPr/>
        </p:nvSpPr>
        <p:spPr>
          <a:xfrm>
            <a:off x="243975" y="175647"/>
            <a:ext cx="7886700" cy="4839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1100"/>
              <a:buFont typeface="Arial"/>
              <a:buNone/>
            </a:pPr>
            <a:r>
              <a:rPr b="1" lang="en-GB" sz="1800">
                <a:solidFill>
                  <a:srgbClr val="005859"/>
                </a:solidFill>
                <a:latin typeface="Montserrat"/>
                <a:ea typeface="Montserrat"/>
                <a:cs typeface="Montserrat"/>
                <a:sym typeface="Montserrat"/>
              </a:rPr>
              <a:t>Biodiversity Data</a:t>
            </a:r>
            <a:endParaRPr b="1" sz="1800">
              <a:solidFill>
                <a:srgbClr val="005859"/>
              </a:solidFill>
              <a:latin typeface="Montserrat"/>
              <a:ea typeface="Montserrat"/>
              <a:cs typeface="Montserrat"/>
              <a:sym typeface="Montserrat"/>
            </a:endParaRPr>
          </a:p>
        </p:txBody>
      </p:sp>
      <p:sp>
        <p:nvSpPr>
          <p:cNvPr id="574" name="Google Shape;574;p51"/>
          <p:cNvSpPr/>
          <p:nvPr/>
        </p:nvSpPr>
        <p:spPr>
          <a:xfrm>
            <a:off x="0" y="954143"/>
            <a:ext cx="9144000" cy="444900"/>
          </a:xfrm>
          <a:prstGeom prst="homePlate">
            <a:avLst>
              <a:gd fmla="val 0" name="adj"/>
            </a:avLst>
          </a:prstGeom>
          <a:solidFill>
            <a:srgbClr val="6CDDB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575" name="Google Shape;575;p51"/>
          <p:cNvSpPr txBox="1"/>
          <p:nvPr/>
        </p:nvSpPr>
        <p:spPr>
          <a:xfrm>
            <a:off x="274892" y="1024002"/>
            <a:ext cx="90798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lang="en-GB">
                <a:solidFill>
                  <a:srgbClr val="EFF8F5"/>
                </a:solidFill>
                <a:latin typeface="Montserrat"/>
                <a:ea typeface="Montserrat"/>
                <a:cs typeface="Montserrat"/>
                <a:sym typeface="Montserrat"/>
              </a:rPr>
              <a:t>Sources of Biodiversity Data</a:t>
            </a:r>
            <a:endParaRPr b="0" i="0" sz="1400" u="none" cap="none" strike="noStrike">
              <a:solidFill>
                <a:srgbClr val="000000"/>
              </a:solidFill>
              <a:latin typeface="Arial"/>
              <a:ea typeface="Arial"/>
              <a:cs typeface="Arial"/>
              <a:sym typeface="Arial"/>
            </a:endParaRPr>
          </a:p>
        </p:txBody>
      </p:sp>
      <p:sp>
        <p:nvSpPr>
          <p:cNvPr id="576" name="Google Shape;576;p51"/>
          <p:cNvSpPr txBox="1"/>
          <p:nvPr/>
        </p:nvSpPr>
        <p:spPr>
          <a:xfrm>
            <a:off x="243975" y="618300"/>
            <a:ext cx="5145300" cy="307800"/>
          </a:xfrm>
          <a:prstGeom prst="rect">
            <a:avLst/>
          </a:prstGeom>
          <a:noFill/>
          <a:ln>
            <a:noFill/>
          </a:ln>
        </p:spPr>
        <p:txBody>
          <a:bodyPr anchorCtr="0" anchor="t" bIns="34275" lIns="68575" spcFirstLastPara="1" rIns="68575" wrap="square" tIns="34275">
            <a:normAutofit/>
          </a:bodyPr>
          <a:lstStyle/>
          <a:p>
            <a:pPr indent="0" lvl="0" marL="0" rtl="0" algn="l">
              <a:lnSpc>
                <a:spcPct val="90000"/>
              </a:lnSpc>
              <a:spcBef>
                <a:spcPts val="800"/>
              </a:spcBef>
              <a:spcAft>
                <a:spcPts val="0"/>
              </a:spcAft>
              <a:buClr>
                <a:schemeClr val="dk1"/>
              </a:buClr>
              <a:buSzPts val="1100"/>
              <a:buFont typeface="Arial"/>
              <a:buNone/>
            </a:pPr>
            <a:r>
              <a:rPr b="1" lang="en-GB" sz="1200">
                <a:solidFill>
                  <a:srgbClr val="47A52A"/>
                </a:solidFill>
                <a:latin typeface="Montserrat"/>
                <a:ea typeface="Montserrat"/>
                <a:cs typeface="Montserrat"/>
                <a:sym typeface="Montserrat"/>
              </a:rPr>
              <a:t>What is Biodiversity Data?</a:t>
            </a:r>
            <a:endParaRPr b="1" sz="1200">
              <a:solidFill>
                <a:srgbClr val="47A52A"/>
              </a:solidFill>
              <a:latin typeface="Montserrat"/>
              <a:ea typeface="Montserrat"/>
              <a:cs typeface="Montserrat"/>
              <a:sym typeface="Montserrat"/>
            </a:endParaRPr>
          </a:p>
        </p:txBody>
      </p:sp>
      <p:pic>
        <p:nvPicPr>
          <p:cNvPr id="577" name="Google Shape;577;p51"/>
          <p:cNvPicPr preferRelativeResize="0"/>
          <p:nvPr/>
        </p:nvPicPr>
        <p:blipFill>
          <a:blip r:embed="rId3">
            <a:alphaModFix/>
          </a:blip>
          <a:stretch>
            <a:fillRect/>
          </a:stretch>
        </p:blipFill>
        <p:spPr>
          <a:xfrm>
            <a:off x="5919220" y="2705700"/>
            <a:ext cx="2998974" cy="2061775"/>
          </a:xfrm>
          <a:prstGeom prst="rect">
            <a:avLst/>
          </a:prstGeom>
          <a:noFill/>
          <a:ln>
            <a:noFill/>
          </a:ln>
        </p:spPr>
      </p:pic>
      <p:sp>
        <p:nvSpPr>
          <p:cNvPr id="578" name="Google Shape;578;p51"/>
          <p:cNvSpPr txBox="1"/>
          <p:nvPr/>
        </p:nvSpPr>
        <p:spPr>
          <a:xfrm>
            <a:off x="6918575" y="4675275"/>
            <a:ext cx="2089500" cy="22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000">
                <a:solidFill>
                  <a:schemeClr val="dk2"/>
                </a:solidFill>
                <a:latin typeface="Montserrat"/>
                <a:ea typeface="Montserrat"/>
                <a:cs typeface="Montserrat"/>
                <a:sym typeface="Montserrat"/>
              </a:rPr>
              <a:t>CC0 Wikimedia commons (Andrawaag)</a:t>
            </a:r>
            <a:endParaRPr sz="1000">
              <a:solidFill>
                <a:schemeClr val="dk2"/>
              </a:solidFill>
              <a:latin typeface="Montserrat"/>
              <a:ea typeface="Montserrat"/>
              <a:cs typeface="Montserrat"/>
              <a:sym typeface="Montserrat"/>
            </a:endParaRPr>
          </a:p>
        </p:txBody>
      </p:sp>
      <p:pic>
        <p:nvPicPr>
          <p:cNvPr id="579" name="Google Shape;579;p51"/>
          <p:cNvPicPr preferRelativeResize="0"/>
          <p:nvPr/>
        </p:nvPicPr>
        <p:blipFill>
          <a:blip r:embed="rId4">
            <a:alphaModFix/>
          </a:blip>
          <a:stretch>
            <a:fillRect/>
          </a:stretch>
        </p:blipFill>
        <p:spPr>
          <a:xfrm>
            <a:off x="6632972" y="1448426"/>
            <a:ext cx="2424480" cy="444900"/>
          </a:xfrm>
          <a:prstGeom prst="rect">
            <a:avLst/>
          </a:prstGeom>
          <a:noFill/>
          <a:ln>
            <a:noFill/>
          </a:ln>
        </p:spPr>
      </p:pic>
      <p:sp>
        <p:nvSpPr>
          <p:cNvPr id="580" name="Google Shape;580;p51"/>
          <p:cNvSpPr txBox="1"/>
          <p:nvPr/>
        </p:nvSpPr>
        <p:spPr>
          <a:xfrm>
            <a:off x="6800463" y="1940625"/>
            <a:ext cx="2089500" cy="22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600">
                <a:solidFill>
                  <a:srgbClr val="333333"/>
                </a:solidFill>
                <a:highlight>
                  <a:srgbClr val="FFFFFF"/>
                </a:highlight>
                <a:latin typeface="Montserrat"/>
                <a:ea typeface="Montserrat"/>
                <a:cs typeface="Montserrat"/>
                <a:sym typeface="Montserrat"/>
              </a:rPr>
              <a:t>iNaturalist. Available from https://www.inaturalist.org. Accessed Okt 1, 2024.</a:t>
            </a:r>
            <a:endParaRPr sz="400">
              <a:solidFill>
                <a:schemeClr val="dk2"/>
              </a:solidFill>
              <a:latin typeface="Montserrat"/>
              <a:ea typeface="Montserrat"/>
              <a:cs typeface="Montserrat"/>
              <a:sym typeface="Montserrat"/>
            </a:endParaRPr>
          </a:p>
        </p:txBody>
      </p:sp>
      <p:pic>
        <p:nvPicPr>
          <p:cNvPr id="581" name="Google Shape;581;p51"/>
          <p:cNvPicPr preferRelativeResize="0"/>
          <p:nvPr/>
        </p:nvPicPr>
        <p:blipFill>
          <a:blip r:embed="rId5">
            <a:alphaModFix/>
          </a:blip>
          <a:stretch>
            <a:fillRect/>
          </a:stretch>
        </p:blipFill>
        <p:spPr>
          <a:xfrm>
            <a:off x="1490500" y="3354450"/>
            <a:ext cx="2702573" cy="1789050"/>
          </a:xfrm>
          <a:prstGeom prst="rect">
            <a:avLst/>
          </a:prstGeom>
          <a:noFill/>
          <a:ln>
            <a:noFill/>
          </a:ln>
        </p:spPr>
      </p:pic>
      <p:sp>
        <p:nvSpPr>
          <p:cNvPr id="582" name="Google Shape;582;p51"/>
          <p:cNvSpPr txBox="1"/>
          <p:nvPr/>
        </p:nvSpPr>
        <p:spPr>
          <a:xfrm>
            <a:off x="0" y="4738025"/>
            <a:ext cx="1663200" cy="22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700">
                <a:solidFill>
                  <a:srgbClr val="202122"/>
                </a:solidFill>
                <a:highlight>
                  <a:srgbClr val="F8F9FA"/>
                </a:highlight>
                <a:latin typeface="Montserrat"/>
                <a:ea typeface="Montserrat"/>
                <a:cs typeface="Montserrat"/>
                <a:sym typeface="Montserrat"/>
              </a:rPr>
              <a:t>Hans Hillewaert / </a:t>
            </a:r>
            <a:r>
              <a:rPr lang="en-GB" sz="700">
                <a:solidFill>
                  <a:srgbClr val="3366BB"/>
                </a:solidFill>
                <a:highlight>
                  <a:srgbClr val="F8F9FA"/>
                </a:highlight>
                <a:uFill>
                  <a:noFill/>
                </a:uFill>
                <a:latin typeface="Montserrat"/>
                <a:ea typeface="Montserrat"/>
                <a:cs typeface="Montserrat"/>
                <a:sym typeface="Montserrat"/>
                <a:hlinkClick r:id="rId6">
                  <a:extLst>
                    <a:ext uri="{A12FA001-AC4F-418D-AE19-62706E023703}">
                      <ahyp:hlinkClr val="tx"/>
                    </a:ext>
                  </a:extLst>
                </a:hlinkClick>
              </a:rPr>
              <a:t>CC BY-SA 4.0</a:t>
            </a:r>
            <a:endParaRPr sz="700">
              <a:solidFill>
                <a:schemeClr val="dk2"/>
              </a:solidFill>
              <a:latin typeface="Montserrat"/>
              <a:ea typeface="Montserrat"/>
              <a:cs typeface="Montserrat"/>
              <a:sym typeface="Montserrat"/>
            </a:endParaRPr>
          </a:p>
        </p:txBody>
      </p:sp>
      <p:pic>
        <p:nvPicPr>
          <p:cNvPr id="583" name="Google Shape;583;p51"/>
          <p:cNvPicPr preferRelativeResize="0"/>
          <p:nvPr/>
        </p:nvPicPr>
        <p:blipFill>
          <a:blip r:embed="rId7">
            <a:alphaModFix/>
          </a:blip>
          <a:stretch>
            <a:fillRect/>
          </a:stretch>
        </p:blipFill>
        <p:spPr>
          <a:xfrm>
            <a:off x="4372629" y="420772"/>
            <a:ext cx="1487150" cy="2231281"/>
          </a:xfrm>
          <a:prstGeom prst="rect">
            <a:avLst/>
          </a:prstGeom>
          <a:noFill/>
          <a:ln>
            <a:noFill/>
          </a:ln>
        </p:spPr>
      </p:pic>
      <p:sp>
        <p:nvSpPr>
          <p:cNvPr id="584" name="Google Shape;584;p51"/>
          <p:cNvSpPr txBox="1"/>
          <p:nvPr/>
        </p:nvSpPr>
        <p:spPr>
          <a:xfrm>
            <a:off x="4372625" y="2652050"/>
            <a:ext cx="1663200" cy="22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700">
                <a:solidFill>
                  <a:srgbClr val="202122"/>
                </a:solidFill>
                <a:highlight>
                  <a:srgbClr val="F8F9FA"/>
                </a:highlight>
                <a:latin typeface="Montserrat"/>
                <a:ea typeface="Montserrat"/>
                <a:cs typeface="Montserrat"/>
                <a:sym typeface="Montserrat"/>
              </a:rPr>
              <a:t>© Martin Corlazzoli</a:t>
            </a:r>
            <a:endParaRPr sz="700">
              <a:solidFill>
                <a:schemeClr val="dk2"/>
              </a:solidFill>
              <a:latin typeface="Montserrat"/>
              <a:ea typeface="Montserrat"/>
              <a:cs typeface="Montserrat"/>
              <a:sym typeface="Montserrat"/>
            </a:endParaRPr>
          </a:p>
        </p:txBody>
      </p:sp>
      <p:pic>
        <p:nvPicPr>
          <p:cNvPr id="585" name="Google Shape;585;p51"/>
          <p:cNvPicPr preferRelativeResize="0"/>
          <p:nvPr/>
        </p:nvPicPr>
        <p:blipFill>
          <a:blip r:embed="rId8">
            <a:alphaModFix/>
          </a:blip>
          <a:stretch>
            <a:fillRect/>
          </a:stretch>
        </p:blipFill>
        <p:spPr>
          <a:xfrm>
            <a:off x="3849523" y="3045597"/>
            <a:ext cx="2257177" cy="1692425"/>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5"/>
          <p:cNvSpPr txBox="1"/>
          <p:nvPr/>
        </p:nvSpPr>
        <p:spPr>
          <a:xfrm>
            <a:off x="243975" y="175647"/>
            <a:ext cx="7886700" cy="483900"/>
          </a:xfrm>
          <a:prstGeom prst="rect">
            <a:avLst/>
          </a:prstGeom>
          <a:noFill/>
          <a:ln>
            <a:noFill/>
          </a:ln>
        </p:spPr>
        <p:txBody>
          <a:bodyPr anchorCtr="0" anchor="ctr" bIns="34275" lIns="68575" spcFirstLastPara="1" rIns="68575" wrap="square" tIns="34275">
            <a:normAutofit/>
          </a:bodyPr>
          <a:lstStyle/>
          <a:p>
            <a:pPr indent="0" lvl="0" marL="0" marR="0" rtl="0" algn="l">
              <a:lnSpc>
                <a:spcPct val="90000"/>
              </a:lnSpc>
              <a:spcBef>
                <a:spcPts val="0"/>
              </a:spcBef>
              <a:spcAft>
                <a:spcPts val="0"/>
              </a:spcAft>
              <a:buClr>
                <a:srgbClr val="000000"/>
              </a:buClr>
              <a:buSzPts val="1800"/>
              <a:buFont typeface="Arial"/>
              <a:buNone/>
            </a:pPr>
            <a:r>
              <a:rPr b="1" lang="en-GB" sz="1800">
                <a:solidFill>
                  <a:srgbClr val="005859"/>
                </a:solidFill>
                <a:latin typeface="Montserrat"/>
                <a:ea typeface="Montserrat"/>
                <a:cs typeface="Montserrat"/>
                <a:sym typeface="Montserrat"/>
              </a:rPr>
              <a:t>Biodiversity Monitoring using Data Cubes</a:t>
            </a:r>
            <a:endParaRPr b="1" i="0" sz="1800" u="none" cap="none" strike="noStrike">
              <a:solidFill>
                <a:srgbClr val="005859"/>
              </a:solidFill>
              <a:latin typeface="Montserrat"/>
              <a:ea typeface="Montserrat"/>
              <a:cs typeface="Montserrat"/>
              <a:sym typeface="Montserrat"/>
            </a:endParaRPr>
          </a:p>
        </p:txBody>
      </p:sp>
      <p:sp>
        <p:nvSpPr>
          <p:cNvPr id="126" name="Google Shape;126;p25"/>
          <p:cNvSpPr/>
          <p:nvPr/>
        </p:nvSpPr>
        <p:spPr>
          <a:xfrm>
            <a:off x="0" y="954143"/>
            <a:ext cx="9144000" cy="444900"/>
          </a:xfrm>
          <a:prstGeom prst="homePlate">
            <a:avLst>
              <a:gd fmla="val 0" name="adj"/>
            </a:avLst>
          </a:prstGeom>
          <a:solidFill>
            <a:srgbClr val="6CDDB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27" name="Google Shape;127;p25"/>
          <p:cNvSpPr txBox="1"/>
          <p:nvPr/>
        </p:nvSpPr>
        <p:spPr>
          <a:xfrm>
            <a:off x="210700" y="1024000"/>
            <a:ext cx="91440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lang="en-GB">
                <a:solidFill>
                  <a:srgbClr val="EFF8F5"/>
                </a:solidFill>
                <a:latin typeface="Montserrat"/>
                <a:ea typeface="Montserrat"/>
                <a:cs typeface="Montserrat"/>
                <a:sym typeface="Montserrat"/>
              </a:rPr>
              <a:t>Mini-school Outline</a:t>
            </a:r>
            <a:endParaRPr b="0" i="0" sz="1400" u="none" cap="none" strike="noStrike">
              <a:solidFill>
                <a:srgbClr val="000000"/>
              </a:solidFill>
              <a:latin typeface="Arial"/>
              <a:ea typeface="Arial"/>
              <a:cs typeface="Arial"/>
              <a:sym typeface="Arial"/>
            </a:endParaRPr>
          </a:p>
        </p:txBody>
      </p:sp>
      <p:sp>
        <p:nvSpPr>
          <p:cNvPr id="128" name="Google Shape;128;p25"/>
          <p:cNvSpPr txBox="1"/>
          <p:nvPr/>
        </p:nvSpPr>
        <p:spPr>
          <a:xfrm>
            <a:off x="243975" y="618300"/>
            <a:ext cx="5145300" cy="307800"/>
          </a:xfrm>
          <a:prstGeom prst="rect">
            <a:avLst/>
          </a:prstGeom>
          <a:noFill/>
          <a:ln>
            <a:noFill/>
          </a:ln>
        </p:spPr>
        <p:txBody>
          <a:bodyPr anchorCtr="0" anchor="t" bIns="34275" lIns="68575" spcFirstLastPara="1" rIns="68575" wrap="square" tIns="34275">
            <a:normAutofit/>
          </a:bodyPr>
          <a:lstStyle/>
          <a:p>
            <a:pPr indent="0" lvl="0" marL="0" marR="0" rtl="0" algn="l">
              <a:lnSpc>
                <a:spcPct val="90000"/>
              </a:lnSpc>
              <a:spcBef>
                <a:spcPts val="800"/>
              </a:spcBef>
              <a:spcAft>
                <a:spcPts val="0"/>
              </a:spcAft>
              <a:buClr>
                <a:srgbClr val="000000"/>
              </a:buClr>
              <a:buSzPts val="1200"/>
              <a:buFont typeface="Arial"/>
              <a:buNone/>
            </a:pPr>
            <a:r>
              <a:rPr b="1" lang="en-GB" sz="1200">
                <a:solidFill>
                  <a:srgbClr val="47A52A"/>
                </a:solidFill>
                <a:latin typeface="Montserrat"/>
                <a:ea typeface="Montserrat"/>
                <a:cs typeface="Montserrat"/>
                <a:sym typeface="Montserrat"/>
              </a:rPr>
              <a:t>Techniques and Applications for Open Science</a:t>
            </a:r>
            <a:endParaRPr b="0" i="0" sz="1200" u="none" cap="none" strike="noStrike">
              <a:solidFill>
                <a:srgbClr val="47A52A"/>
              </a:solidFill>
              <a:latin typeface="Montserrat"/>
              <a:ea typeface="Montserrat"/>
              <a:cs typeface="Montserrat"/>
              <a:sym typeface="Montserrat"/>
            </a:endParaRPr>
          </a:p>
        </p:txBody>
      </p:sp>
      <p:sp>
        <p:nvSpPr>
          <p:cNvPr id="129" name="Google Shape;129;p25"/>
          <p:cNvSpPr txBox="1"/>
          <p:nvPr/>
        </p:nvSpPr>
        <p:spPr>
          <a:xfrm>
            <a:off x="243975" y="1795025"/>
            <a:ext cx="8900100" cy="3263700"/>
          </a:xfrm>
          <a:prstGeom prst="rect">
            <a:avLst/>
          </a:prstGeom>
          <a:noFill/>
          <a:ln>
            <a:noFill/>
          </a:ln>
        </p:spPr>
        <p:txBody>
          <a:bodyPr anchorCtr="0" anchor="t" bIns="91425" lIns="91425" spcFirstLastPara="1" rIns="91425" wrap="square" tIns="91425">
            <a:noAutofit/>
          </a:bodyPr>
          <a:lstStyle/>
          <a:p>
            <a:pPr indent="-323850" lvl="0" marL="457200" marR="0" rtl="0" algn="l">
              <a:lnSpc>
                <a:spcPct val="100000"/>
              </a:lnSpc>
              <a:spcBef>
                <a:spcPts val="0"/>
              </a:spcBef>
              <a:spcAft>
                <a:spcPts val="0"/>
              </a:spcAft>
              <a:buClr>
                <a:srgbClr val="3F3F3F"/>
              </a:buClr>
              <a:buSzPts val="1500"/>
              <a:buFont typeface="Montserrat"/>
              <a:buChar char="●"/>
            </a:pPr>
            <a:r>
              <a:rPr b="1" lang="en-GB" sz="1500">
                <a:solidFill>
                  <a:srgbClr val="3F3F3F"/>
                </a:solidFill>
                <a:latin typeface="Montserrat"/>
                <a:ea typeface="Montserrat"/>
                <a:cs typeface="Montserrat"/>
                <a:sym typeface="Montserrat"/>
              </a:rPr>
              <a:t>Session 1: Introduction </a:t>
            </a:r>
            <a:r>
              <a:rPr lang="en-GB" sz="1500">
                <a:solidFill>
                  <a:srgbClr val="3F3F3F"/>
                </a:solidFill>
                <a:latin typeface="Montserrat"/>
                <a:ea typeface="Montserrat"/>
                <a:cs typeface="Montserrat"/>
                <a:sym typeface="Montserrat"/>
              </a:rPr>
              <a:t>(Sandra and Maarten)</a:t>
            </a:r>
            <a:endParaRPr i="0" sz="1500" u="none" cap="none" strike="noStrike">
              <a:solidFill>
                <a:srgbClr val="3F3F3F"/>
              </a:solidFill>
              <a:latin typeface="Montserrat"/>
              <a:ea typeface="Montserrat"/>
              <a:cs typeface="Montserrat"/>
              <a:sym typeface="Montserrat"/>
            </a:endParaRPr>
          </a:p>
          <a:p>
            <a:pPr indent="-304800" lvl="1" marL="914400" marR="0" rtl="0" algn="l">
              <a:lnSpc>
                <a:spcPct val="100000"/>
              </a:lnSpc>
              <a:spcBef>
                <a:spcPts val="0"/>
              </a:spcBef>
              <a:spcAft>
                <a:spcPts val="0"/>
              </a:spcAft>
              <a:buClr>
                <a:srgbClr val="888888"/>
              </a:buClr>
              <a:buSzPts val="1200"/>
              <a:buFont typeface="Montserrat"/>
              <a:buChar char="○"/>
            </a:pPr>
            <a:r>
              <a:rPr lang="en-GB" sz="1200">
                <a:solidFill>
                  <a:schemeClr val="dk1"/>
                </a:solidFill>
                <a:latin typeface="Montserrat"/>
                <a:ea typeface="Montserrat"/>
                <a:cs typeface="Montserrat"/>
                <a:sym typeface="Montserrat"/>
              </a:rPr>
              <a:t>A general introduction to </a:t>
            </a:r>
            <a:r>
              <a:rPr b="1" lang="en-GB" sz="1200">
                <a:solidFill>
                  <a:schemeClr val="dk1"/>
                </a:solidFill>
                <a:latin typeface="Montserrat"/>
                <a:ea typeface="Montserrat"/>
                <a:cs typeface="Montserrat"/>
                <a:sym typeface="Montserrat"/>
              </a:rPr>
              <a:t>Biodiversity </a:t>
            </a:r>
            <a:r>
              <a:rPr lang="en-GB" sz="1200">
                <a:solidFill>
                  <a:schemeClr val="dk1"/>
                </a:solidFill>
                <a:latin typeface="Montserrat"/>
                <a:ea typeface="Montserrat"/>
                <a:cs typeface="Montserrat"/>
                <a:sym typeface="Montserrat"/>
              </a:rPr>
              <a:t>and </a:t>
            </a:r>
            <a:r>
              <a:rPr b="1" lang="en-GB" sz="1200">
                <a:solidFill>
                  <a:schemeClr val="dk1"/>
                </a:solidFill>
                <a:latin typeface="Montserrat"/>
                <a:ea typeface="Montserrat"/>
                <a:cs typeface="Montserrat"/>
                <a:sym typeface="Montserrat"/>
              </a:rPr>
              <a:t>Data Cubes</a:t>
            </a:r>
            <a:endParaRPr b="1" sz="1200">
              <a:solidFill>
                <a:schemeClr val="dk1"/>
              </a:solidFill>
              <a:latin typeface="Montserrat"/>
              <a:ea typeface="Montserrat"/>
              <a:cs typeface="Montserrat"/>
              <a:sym typeface="Montserrat"/>
            </a:endParaRPr>
          </a:p>
          <a:p>
            <a:pPr indent="-304800" lvl="1" marL="914400" rtl="0" algn="l">
              <a:spcBef>
                <a:spcPts val="0"/>
              </a:spcBef>
              <a:spcAft>
                <a:spcPts val="0"/>
              </a:spcAft>
              <a:buClr>
                <a:schemeClr val="dk1"/>
              </a:buClr>
              <a:buSzPts val="1200"/>
              <a:buFont typeface="Montserrat"/>
              <a:buChar char="○"/>
            </a:pPr>
            <a:r>
              <a:rPr lang="en-GB" sz="1200">
                <a:solidFill>
                  <a:schemeClr val="dk1"/>
                </a:solidFill>
                <a:latin typeface="Montserrat"/>
                <a:ea typeface="Montserrat"/>
                <a:cs typeface="Montserrat"/>
                <a:sym typeface="Montserrat"/>
              </a:rPr>
              <a:t>Sources of Biodiversity </a:t>
            </a:r>
            <a:r>
              <a:rPr b="1" lang="en-GB" sz="1200">
                <a:solidFill>
                  <a:schemeClr val="dk1"/>
                </a:solidFill>
                <a:latin typeface="Montserrat"/>
                <a:ea typeface="Montserrat"/>
                <a:cs typeface="Montserrat"/>
                <a:sym typeface="Montserrat"/>
              </a:rPr>
              <a:t>Data </a:t>
            </a:r>
            <a:r>
              <a:rPr lang="en-GB" sz="1200">
                <a:solidFill>
                  <a:schemeClr val="dk1"/>
                </a:solidFill>
                <a:latin typeface="Montserrat"/>
                <a:ea typeface="Montserrat"/>
                <a:cs typeface="Montserrat"/>
                <a:sym typeface="Montserrat"/>
              </a:rPr>
              <a:t>and </a:t>
            </a:r>
            <a:r>
              <a:rPr b="1" lang="en-GB" sz="1200">
                <a:solidFill>
                  <a:schemeClr val="dk1"/>
                </a:solidFill>
                <a:latin typeface="Montserrat"/>
                <a:ea typeface="Montserrat"/>
                <a:cs typeface="Montserrat"/>
                <a:sym typeface="Montserrat"/>
              </a:rPr>
              <a:t>Data Standards</a:t>
            </a:r>
            <a:endParaRPr b="1" sz="1200">
              <a:solidFill>
                <a:schemeClr val="dk1"/>
              </a:solidFill>
              <a:latin typeface="Montserrat"/>
              <a:ea typeface="Montserrat"/>
              <a:cs typeface="Montserrat"/>
              <a:sym typeface="Montserrat"/>
            </a:endParaRPr>
          </a:p>
          <a:p>
            <a:pPr indent="-304800" lvl="1" marL="914400" rtl="0" algn="l">
              <a:spcBef>
                <a:spcPts val="0"/>
              </a:spcBef>
              <a:spcAft>
                <a:spcPts val="0"/>
              </a:spcAft>
              <a:buClr>
                <a:schemeClr val="dk1"/>
              </a:buClr>
              <a:buSzPts val="1200"/>
              <a:buFont typeface="Montserrat"/>
              <a:buChar char="○"/>
            </a:pPr>
            <a:r>
              <a:rPr lang="en-GB" sz="1200">
                <a:solidFill>
                  <a:schemeClr val="dk1"/>
                </a:solidFill>
                <a:latin typeface="Montserrat"/>
                <a:ea typeface="Montserrat"/>
                <a:cs typeface="Montserrat"/>
                <a:sym typeface="Montserrat"/>
              </a:rPr>
              <a:t>Data </a:t>
            </a:r>
            <a:r>
              <a:rPr b="1" lang="en-GB" sz="1200">
                <a:solidFill>
                  <a:schemeClr val="dk1"/>
                </a:solidFill>
                <a:latin typeface="Montserrat"/>
                <a:ea typeface="Montserrat"/>
                <a:cs typeface="Montserrat"/>
                <a:sym typeface="Montserrat"/>
              </a:rPr>
              <a:t>publication </a:t>
            </a:r>
            <a:r>
              <a:rPr lang="en-GB" sz="1200">
                <a:solidFill>
                  <a:schemeClr val="dk1"/>
                </a:solidFill>
                <a:latin typeface="Montserrat"/>
                <a:ea typeface="Montserrat"/>
                <a:cs typeface="Montserrat"/>
                <a:sym typeface="Montserrat"/>
              </a:rPr>
              <a:t>and </a:t>
            </a:r>
            <a:r>
              <a:rPr b="1" lang="en-GB" sz="1200">
                <a:solidFill>
                  <a:schemeClr val="dk1"/>
                </a:solidFill>
                <a:latin typeface="Montserrat"/>
                <a:ea typeface="Montserrat"/>
                <a:cs typeface="Montserrat"/>
                <a:sym typeface="Montserrat"/>
              </a:rPr>
              <a:t>FAIR </a:t>
            </a:r>
            <a:r>
              <a:rPr lang="en-GB" sz="1200">
                <a:solidFill>
                  <a:schemeClr val="dk1"/>
                </a:solidFill>
                <a:latin typeface="Montserrat"/>
                <a:ea typeface="Montserrat"/>
                <a:cs typeface="Montserrat"/>
                <a:sym typeface="Montserrat"/>
              </a:rPr>
              <a:t>data publishing</a:t>
            </a:r>
            <a:endParaRPr sz="1200">
              <a:solidFill>
                <a:schemeClr val="dk1"/>
              </a:solidFill>
              <a:latin typeface="Montserrat"/>
              <a:ea typeface="Montserrat"/>
              <a:cs typeface="Montserrat"/>
              <a:sym typeface="Montserrat"/>
            </a:endParaRPr>
          </a:p>
          <a:p>
            <a:pPr indent="-304800" lvl="1" marL="914400" marR="0" rtl="0" algn="l">
              <a:lnSpc>
                <a:spcPct val="100000"/>
              </a:lnSpc>
              <a:spcBef>
                <a:spcPts val="0"/>
              </a:spcBef>
              <a:spcAft>
                <a:spcPts val="0"/>
              </a:spcAft>
              <a:buClr>
                <a:srgbClr val="0000FF"/>
              </a:buClr>
              <a:buSzPts val="1200"/>
              <a:buFont typeface="Montserrat"/>
              <a:buChar char="○"/>
            </a:pPr>
            <a:r>
              <a:rPr b="1" lang="en-GB" sz="1200">
                <a:solidFill>
                  <a:srgbClr val="0000FF"/>
                </a:solidFill>
                <a:latin typeface="Montserrat"/>
                <a:ea typeface="Montserrat"/>
                <a:cs typeface="Montserrat"/>
                <a:sym typeface="Montserrat"/>
              </a:rPr>
              <a:t>Homework </a:t>
            </a:r>
            <a:r>
              <a:rPr lang="en-GB" sz="1200">
                <a:solidFill>
                  <a:srgbClr val="0000FF"/>
                </a:solidFill>
                <a:latin typeface="Montserrat"/>
                <a:ea typeface="Montserrat"/>
                <a:cs typeface="Montserrat"/>
                <a:sym typeface="Montserrat"/>
              </a:rPr>
              <a:t>- </a:t>
            </a:r>
            <a:r>
              <a:rPr lang="en-GB" sz="1200">
                <a:solidFill>
                  <a:srgbClr val="0000FF"/>
                </a:solidFill>
                <a:latin typeface="Montserrat"/>
                <a:ea typeface="Montserrat"/>
                <a:cs typeface="Montserrat"/>
                <a:sym typeface="Montserrat"/>
              </a:rPr>
              <a:t>List of free accounts to </a:t>
            </a:r>
            <a:r>
              <a:rPr b="1" lang="en-GB" sz="1200">
                <a:solidFill>
                  <a:srgbClr val="0000FF"/>
                </a:solidFill>
                <a:latin typeface="Montserrat"/>
                <a:ea typeface="Montserrat"/>
                <a:cs typeface="Montserrat"/>
                <a:sym typeface="Montserrat"/>
              </a:rPr>
              <a:t>setup </a:t>
            </a:r>
            <a:r>
              <a:rPr lang="en-GB" sz="1200">
                <a:solidFill>
                  <a:srgbClr val="0000FF"/>
                </a:solidFill>
                <a:latin typeface="Montserrat"/>
                <a:ea typeface="Montserrat"/>
                <a:cs typeface="Montserrat"/>
                <a:sym typeface="Montserrat"/>
              </a:rPr>
              <a:t>before next, more hands-on, sessions</a:t>
            </a:r>
            <a:endParaRPr sz="1200">
              <a:solidFill>
                <a:srgbClr val="0000FF"/>
              </a:solidFill>
              <a:latin typeface="Montserrat"/>
              <a:ea typeface="Montserrat"/>
              <a:cs typeface="Montserrat"/>
              <a:sym typeface="Montserrat"/>
            </a:endParaRPr>
          </a:p>
          <a:p>
            <a:pPr indent="-317500" lvl="0" marL="457200" marR="0" rtl="0" algn="l">
              <a:lnSpc>
                <a:spcPct val="100000"/>
              </a:lnSpc>
              <a:spcBef>
                <a:spcPts val="0"/>
              </a:spcBef>
              <a:spcAft>
                <a:spcPts val="0"/>
              </a:spcAft>
              <a:buClr>
                <a:schemeClr val="dk1"/>
              </a:buClr>
              <a:buSzPts val="1400"/>
              <a:buFont typeface="Montserrat"/>
              <a:buChar char="●"/>
            </a:pPr>
            <a:r>
              <a:rPr b="1" lang="en-GB">
                <a:solidFill>
                  <a:schemeClr val="dk1"/>
                </a:solidFill>
                <a:latin typeface="Montserrat"/>
                <a:ea typeface="Montserrat"/>
                <a:cs typeface="Montserrat"/>
                <a:sym typeface="Montserrat"/>
              </a:rPr>
              <a:t>Session 2: Building Data Cubes with GBIF</a:t>
            </a:r>
            <a:r>
              <a:rPr lang="en-GB">
                <a:solidFill>
                  <a:schemeClr val="dk1"/>
                </a:solidFill>
                <a:latin typeface="Montserrat"/>
                <a:ea typeface="Montserrat"/>
                <a:cs typeface="Montserrat"/>
                <a:sym typeface="Montserrat"/>
              </a:rPr>
              <a:t> (Maarten)</a:t>
            </a:r>
            <a:endParaRPr>
              <a:solidFill>
                <a:schemeClr val="dk1"/>
              </a:solidFill>
              <a:latin typeface="Montserrat"/>
              <a:ea typeface="Montserrat"/>
              <a:cs typeface="Montserrat"/>
              <a:sym typeface="Montserrat"/>
            </a:endParaRPr>
          </a:p>
          <a:p>
            <a:pPr indent="-304800" lvl="1" marL="914400" marR="0" rtl="0" algn="l">
              <a:lnSpc>
                <a:spcPct val="100000"/>
              </a:lnSpc>
              <a:spcBef>
                <a:spcPts val="0"/>
              </a:spcBef>
              <a:spcAft>
                <a:spcPts val="0"/>
              </a:spcAft>
              <a:buClr>
                <a:schemeClr val="dk1"/>
              </a:buClr>
              <a:buSzPts val="1200"/>
              <a:buFont typeface="Montserrat"/>
              <a:buChar char="○"/>
            </a:pPr>
            <a:r>
              <a:rPr lang="en-GB" sz="1200">
                <a:solidFill>
                  <a:schemeClr val="dk1"/>
                </a:solidFill>
                <a:latin typeface="Montserrat"/>
                <a:ea typeface="Montserrat"/>
                <a:cs typeface="Montserrat"/>
                <a:sym typeface="Montserrat"/>
              </a:rPr>
              <a:t>Introduction to </a:t>
            </a:r>
            <a:r>
              <a:rPr b="1" lang="en-GB" sz="1200">
                <a:solidFill>
                  <a:schemeClr val="dk1"/>
                </a:solidFill>
                <a:latin typeface="Montserrat"/>
                <a:ea typeface="Montserrat"/>
                <a:cs typeface="Montserrat"/>
                <a:sym typeface="Montserrat"/>
              </a:rPr>
              <a:t>GBIF </a:t>
            </a:r>
            <a:r>
              <a:rPr lang="en-GB" sz="1200">
                <a:solidFill>
                  <a:schemeClr val="dk1"/>
                </a:solidFill>
                <a:latin typeface="Montserrat"/>
                <a:ea typeface="Montserrat"/>
                <a:cs typeface="Montserrat"/>
                <a:sym typeface="Montserrat"/>
              </a:rPr>
              <a:t>data</a:t>
            </a:r>
            <a:endParaRPr sz="1200">
              <a:solidFill>
                <a:schemeClr val="dk1"/>
              </a:solidFill>
              <a:latin typeface="Montserrat"/>
              <a:ea typeface="Montserrat"/>
              <a:cs typeface="Montserrat"/>
              <a:sym typeface="Montserrat"/>
            </a:endParaRPr>
          </a:p>
          <a:p>
            <a:pPr indent="-304800" lvl="1" marL="914400" marR="0" rtl="0" algn="l">
              <a:lnSpc>
                <a:spcPct val="100000"/>
              </a:lnSpc>
              <a:spcBef>
                <a:spcPts val="0"/>
              </a:spcBef>
              <a:spcAft>
                <a:spcPts val="0"/>
              </a:spcAft>
              <a:buClr>
                <a:schemeClr val="dk1"/>
              </a:buClr>
              <a:buSzPts val="1200"/>
              <a:buFont typeface="Montserrat"/>
              <a:buChar char="○"/>
            </a:pPr>
            <a:r>
              <a:rPr lang="en-GB" sz="1200">
                <a:solidFill>
                  <a:schemeClr val="dk1"/>
                </a:solidFill>
                <a:latin typeface="Montserrat"/>
                <a:ea typeface="Montserrat"/>
                <a:cs typeface="Montserrat"/>
                <a:sym typeface="Montserrat"/>
              </a:rPr>
              <a:t>A </a:t>
            </a:r>
            <a:r>
              <a:rPr b="1" lang="en-GB" sz="1200">
                <a:solidFill>
                  <a:schemeClr val="dk1"/>
                </a:solidFill>
                <a:latin typeface="Montserrat"/>
                <a:ea typeface="Montserrat"/>
                <a:cs typeface="Montserrat"/>
                <a:sym typeface="Montserrat"/>
              </a:rPr>
              <a:t>Hands-On</a:t>
            </a:r>
            <a:r>
              <a:rPr lang="en-GB" sz="1200">
                <a:solidFill>
                  <a:schemeClr val="dk1"/>
                </a:solidFill>
                <a:latin typeface="Montserrat"/>
                <a:ea typeface="Montserrat"/>
                <a:cs typeface="Montserrat"/>
                <a:sym typeface="Montserrat"/>
              </a:rPr>
              <a:t> Guide for Biodiversity Monitoring</a:t>
            </a:r>
            <a:endParaRPr sz="1200">
              <a:solidFill>
                <a:schemeClr val="dk1"/>
              </a:solidFill>
              <a:latin typeface="Montserrat"/>
              <a:ea typeface="Montserrat"/>
              <a:cs typeface="Montserrat"/>
              <a:sym typeface="Montserrat"/>
            </a:endParaRPr>
          </a:p>
          <a:p>
            <a:pPr indent="-317500" lvl="0" marL="457200" marR="0" rtl="0" algn="l">
              <a:lnSpc>
                <a:spcPct val="100000"/>
              </a:lnSpc>
              <a:spcBef>
                <a:spcPts val="0"/>
              </a:spcBef>
              <a:spcAft>
                <a:spcPts val="0"/>
              </a:spcAft>
              <a:buClr>
                <a:schemeClr val="dk1"/>
              </a:buClr>
              <a:buSzPts val="1400"/>
              <a:buFont typeface="Montserrat"/>
              <a:buChar char="●"/>
            </a:pPr>
            <a:r>
              <a:rPr b="1" lang="en-GB">
                <a:solidFill>
                  <a:schemeClr val="dk1"/>
                </a:solidFill>
                <a:latin typeface="Montserrat"/>
                <a:ea typeface="Montserrat"/>
                <a:cs typeface="Montserrat"/>
                <a:sym typeface="Montserrat"/>
              </a:rPr>
              <a:t>Session 3: Ecological Modelling with Data Cubes</a:t>
            </a:r>
            <a:r>
              <a:rPr lang="en-GB">
                <a:solidFill>
                  <a:schemeClr val="dk1"/>
                </a:solidFill>
                <a:latin typeface="Montserrat"/>
                <a:ea typeface="Montserrat"/>
                <a:cs typeface="Montserrat"/>
                <a:sym typeface="Montserrat"/>
              </a:rPr>
              <a:t> (Sandra)</a:t>
            </a:r>
            <a:endParaRPr>
              <a:solidFill>
                <a:schemeClr val="dk1"/>
              </a:solidFill>
              <a:latin typeface="Montserrat"/>
              <a:ea typeface="Montserrat"/>
              <a:cs typeface="Montserrat"/>
              <a:sym typeface="Montserrat"/>
            </a:endParaRPr>
          </a:p>
          <a:p>
            <a:pPr indent="-304800" lvl="1" marL="914400" marR="0" rtl="0" algn="l">
              <a:lnSpc>
                <a:spcPct val="100000"/>
              </a:lnSpc>
              <a:spcBef>
                <a:spcPts val="0"/>
              </a:spcBef>
              <a:spcAft>
                <a:spcPts val="0"/>
              </a:spcAft>
              <a:buClr>
                <a:schemeClr val="dk1"/>
              </a:buClr>
              <a:buSzPts val="1200"/>
              <a:buFont typeface="Montserrat"/>
              <a:buChar char="○"/>
            </a:pPr>
            <a:r>
              <a:rPr lang="en-GB" sz="1200">
                <a:solidFill>
                  <a:schemeClr val="dk1"/>
                </a:solidFill>
                <a:latin typeface="Montserrat"/>
                <a:ea typeface="Montserrat"/>
                <a:cs typeface="Montserrat"/>
                <a:sym typeface="Montserrat"/>
              </a:rPr>
              <a:t>Create your own Data Cube using GBIF, </a:t>
            </a:r>
            <a:r>
              <a:rPr b="1" lang="en-GB" sz="1200">
                <a:solidFill>
                  <a:schemeClr val="dk1"/>
                </a:solidFill>
                <a:latin typeface="Montserrat"/>
                <a:ea typeface="Montserrat"/>
                <a:cs typeface="Montserrat"/>
                <a:sym typeface="Montserrat"/>
              </a:rPr>
              <a:t>Google Colab</a:t>
            </a:r>
            <a:r>
              <a:rPr lang="en-GB" sz="1200">
                <a:solidFill>
                  <a:schemeClr val="dk1"/>
                </a:solidFill>
                <a:latin typeface="Montserrat"/>
                <a:ea typeface="Montserrat"/>
                <a:cs typeface="Montserrat"/>
                <a:sym typeface="Montserrat"/>
              </a:rPr>
              <a:t> and </a:t>
            </a:r>
            <a:r>
              <a:rPr b="1" lang="en-GB" sz="1200">
                <a:solidFill>
                  <a:schemeClr val="dk1"/>
                </a:solidFill>
                <a:latin typeface="Montserrat"/>
                <a:ea typeface="Montserrat"/>
                <a:cs typeface="Montserrat"/>
                <a:sym typeface="Montserrat"/>
              </a:rPr>
              <a:t>Earth Engine</a:t>
            </a:r>
            <a:endParaRPr b="1" sz="1200">
              <a:solidFill>
                <a:schemeClr val="dk1"/>
              </a:solidFill>
              <a:latin typeface="Montserrat"/>
              <a:ea typeface="Montserrat"/>
              <a:cs typeface="Montserrat"/>
              <a:sym typeface="Montserrat"/>
            </a:endParaRPr>
          </a:p>
          <a:p>
            <a:pPr indent="-304800" lvl="1" marL="914400" marR="0" rtl="0" algn="l">
              <a:lnSpc>
                <a:spcPct val="100000"/>
              </a:lnSpc>
              <a:spcBef>
                <a:spcPts val="0"/>
              </a:spcBef>
              <a:spcAft>
                <a:spcPts val="0"/>
              </a:spcAft>
              <a:buClr>
                <a:schemeClr val="dk1"/>
              </a:buClr>
              <a:buSzPts val="1200"/>
              <a:buFont typeface="Montserrat"/>
              <a:buChar char="○"/>
            </a:pPr>
            <a:r>
              <a:rPr b="1" lang="en-GB" sz="1200">
                <a:solidFill>
                  <a:schemeClr val="dk1"/>
                </a:solidFill>
                <a:latin typeface="Montserrat"/>
                <a:ea typeface="Montserrat"/>
                <a:cs typeface="Montserrat"/>
                <a:sym typeface="Montserrat"/>
              </a:rPr>
              <a:t>Visualise results</a:t>
            </a:r>
            <a:r>
              <a:rPr lang="en-GB" sz="1200">
                <a:solidFill>
                  <a:schemeClr val="dk1"/>
                </a:solidFill>
                <a:latin typeface="Montserrat"/>
                <a:ea typeface="Montserrat"/>
                <a:cs typeface="Montserrat"/>
                <a:sym typeface="Montserrat"/>
              </a:rPr>
              <a:t> on a interactive </a:t>
            </a:r>
            <a:r>
              <a:rPr b="1" lang="en-GB" sz="1200">
                <a:solidFill>
                  <a:schemeClr val="dk1"/>
                </a:solidFill>
                <a:latin typeface="Montserrat"/>
                <a:ea typeface="Montserrat"/>
                <a:cs typeface="Montserrat"/>
                <a:sym typeface="Montserrat"/>
              </a:rPr>
              <a:t>map</a:t>
            </a:r>
            <a:endParaRPr b="1" sz="1200">
              <a:solidFill>
                <a:schemeClr val="dk1"/>
              </a:solidFill>
              <a:latin typeface="Montserrat"/>
              <a:ea typeface="Montserrat"/>
              <a:cs typeface="Montserrat"/>
              <a:sym typeface="Montserrat"/>
            </a:endParaRPr>
          </a:p>
          <a:p>
            <a:pPr indent="-304800" lvl="1" marL="914400" marR="0" rtl="0" algn="l">
              <a:lnSpc>
                <a:spcPct val="100000"/>
              </a:lnSpc>
              <a:spcBef>
                <a:spcPts val="0"/>
              </a:spcBef>
              <a:spcAft>
                <a:spcPts val="0"/>
              </a:spcAft>
              <a:buClr>
                <a:schemeClr val="dk1"/>
              </a:buClr>
              <a:buSzPts val="1200"/>
              <a:buFont typeface="Montserrat"/>
              <a:buChar char="○"/>
            </a:pPr>
            <a:r>
              <a:rPr b="1" lang="en-GB" sz="1200">
                <a:solidFill>
                  <a:schemeClr val="dk1"/>
                </a:solidFill>
                <a:latin typeface="Montserrat"/>
                <a:ea typeface="Montserrat"/>
                <a:cs typeface="Montserrat"/>
                <a:sym typeface="Montserrat"/>
              </a:rPr>
              <a:t>Analyse patterns</a:t>
            </a:r>
            <a:r>
              <a:rPr lang="en-GB" sz="1200">
                <a:solidFill>
                  <a:schemeClr val="dk1"/>
                </a:solidFill>
                <a:latin typeface="Montserrat"/>
                <a:ea typeface="Montserrat"/>
                <a:cs typeface="Montserrat"/>
                <a:sym typeface="Montserrat"/>
              </a:rPr>
              <a:t> of species diversity related to </a:t>
            </a:r>
            <a:r>
              <a:rPr b="1" lang="en-GB" sz="1200">
                <a:solidFill>
                  <a:schemeClr val="dk1"/>
                </a:solidFill>
                <a:latin typeface="Montserrat"/>
                <a:ea typeface="Montserrat"/>
                <a:cs typeface="Montserrat"/>
                <a:sym typeface="Montserrat"/>
              </a:rPr>
              <a:t>environmental variables</a:t>
            </a:r>
            <a:r>
              <a:rPr lang="en-GB" sz="1200">
                <a:solidFill>
                  <a:schemeClr val="dk1"/>
                </a:solidFill>
                <a:latin typeface="Montserrat"/>
                <a:ea typeface="Montserrat"/>
                <a:cs typeface="Montserrat"/>
                <a:sym typeface="Montserrat"/>
              </a:rPr>
              <a:t>, like climate</a:t>
            </a:r>
            <a:endParaRPr sz="1200">
              <a:solidFill>
                <a:schemeClr val="dk1"/>
              </a:solidFill>
              <a:latin typeface="Montserrat"/>
              <a:ea typeface="Montserrat"/>
              <a:cs typeface="Montserrat"/>
              <a:sym typeface="Montserrat"/>
            </a:endParaRPr>
          </a:p>
          <a:p>
            <a:pPr indent="-317500" lvl="0" marL="457200" marR="0" rtl="0" algn="l">
              <a:lnSpc>
                <a:spcPct val="100000"/>
              </a:lnSpc>
              <a:spcBef>
                <a:spcPts val="0"/>
              </a:spcBef>
              <a:spcAft>
                <a:spcPts val="0"/>
              </a:spcAft>
              <a:buClr>
                <a:schemeClr val="dk1"/>
              </a:buClr>
              <a:buSzPts val="1400"/>
              <a:buFont typeface="Montserrat"/>
              <a:buChar char="●"/>
            </a:pPr>
            <a:r>
              <a:rPr b="1" lang="en-GB">
                <a:solidFill>
                  <a:schemeClr val="dk1"/>
                </a:solidFill>
                <a:latin typeface="Montserrat"/>
                <a:ea typeface="Montserrat"/>
                <a:cs typeface="Montserrat"/>
                <a:sym typeface="Montserrat"/>
              </a:rPr>
              <a:t>Session 4: Open Science</a:t>
            </a:r>
            <a:r>
              <a:rPr lang="en-GB">
                <a:solidFill>
                  <a:schemeClr val="dk1"/>
                </a:solidFill>
                <a:latin typeface="Montserrat"/>
                <a:ea typeface="Montserrat"/>
                <a:cs typeface="Montserrat"/>
                <a:sym typeface="Montserrat"/>
              </a:rPr>
              <a:t> (Maarten and Sandra)</a:t>
            </a:r>
            <a:endParaRPr>
              <a:solidFill>
                <a:schemeClr val="dk1"/>
              </a:solidFill>
              <a:latin typeface="Montserrat"/>
              <a:ea typeface="Montserrat"/>
              <a:cs typeface="Montserrat"/>
              <a:sym typeface="Montserrat"/>
            </a:endParaRPr>
          </a:p>
          <a:p>
            <a:pPr indent="-304800" lvl="1" marL="914400" marR="0" rtl="0" algn="l">
              <a:lnSpc>
                <a:spcPct val="100000"/>
              </a:lnSpc>
              <a:spcBef>
                <a:spcPts val="0"/>
              </a:spcBef>
              <a:spcAft>
                <a:spcPts val="0"/>
              </a:spcAft>
              <a:buClr>
                <a:schemeClr val="dk1"/>
              </a:buClr>
              <a:buSzPts val="1200"/>
              <a:buFont typeface="Montserrat"/>
              <a:buChar char="○"/>
            </a:pPr>
            <a:r>
              <a:rPr b="1" lang="en-GB" sz="1200">
                <a:solidFill>
                  <a:schemeClr val="dk1"/>
                </a:solidFill>
                <a:latin typeface="Montserrat"/>
                <a:ea typeface="Montserrat"/>
                <a:cs typeface="Montserrat"/>
                <a:sym typeface="Montserrat"/>
              </a:rPr>
              <a:t>Sharing </a:t>
            </a:r>
            <a:r>
              <a:rPr lang="en-GB" sz="1200">
                <a:solidFill>
                  <a:schemeClr val="dk1"/>
                </a:solidFill>
                <a:latin typeface="Montserrat"/>
                <a:ea typeface="Montserrat"/>
                <a:cs typeface="Montserrat"/>
                <a:sym typeface="Montserrat"/>
              </a:rPr>
              <a:t>and </a:t>
            </a:r>
            <a:r>
              <a:rPr b="1" lang="en-GB" sz="1200">
                <a:solidFill>
                  <a:schemeClr val="dk1"/>
                </a:solidFill>
                <a:latin typeface="Montserrat"/>
                <a:ea typeface="Montserrat"/>
                <a:cs typeface="Montserrat"/>
                <a:sym typeface="Montserrat"/>
              </a:rPr>
              <a:t>Disseminating </a:t>
            </a:r>
            <a:r>
              <a:rPr lang="en-GB" sz="1200">
                <a:solidFill>
                  <a:schemeClr val="dk1"/>
                </a:solidFill>
                <a:latin typeface="Montserrat"/>
                <a:ea typeface="Montserrat"/>
                <a:cs typeface="Montserrat"/>
                <a:sym typeface="Montserrat"/>
              </a:rPr>
              <a:t>Results</a:t>
            </a:r>
            <a:endParaRPr sz="1200">
              <a:solidFill>
                <a:schemeClr val="dk1"/>
              </a:solidFill>
              <a:latin typeface="Montserrat"/>
              <a:ea typeface="Montserrat"/>
              <a:cs typeface="Montserrat"/>
              <a:sym typeface="Montserrat"/>
            </a:endParaRPr>
          </a:p>
          <a:p>
            <a:pPr indent="-304800" lvl="1" marL="914400" marR="0" rtl="0" algn="l">
              <a:lnSpc>
                <a:spcPct val="100000"/>
              </a:lnSpc>
              <a:spcBef>
                <a:spcPts val="0"/>
              </a:spcBef>
              <a:spcAft>
                <a:spcPts val="0"/>
              </a:spcAft>
              <a:buClr>
                <a:schemeClr val="dk1"/>
              </a:buClr>
              <a:buSzPts val="1200"/>
              <a:buFont typeface="Montserrat"/>
              <a:buChar char="○"/>
            </a:pPr>
            <a:r>
              <a:rPr lang="en-GB" sz="1200">
                <a:solidFill>
                  <a:schemeClr val="dk1"/>
                </a:solidFill>
                <a:latin typeface="Montserrat"/>
                <a:ea typeface="Montserrat"/>
                <a:cs typeface="Montserrat"/>
                <a:sym typeface="Montserrat"/>
              </a:rPr>
              <a:t>Hands-on with </a:t>
            </a:r>
            <a:r>
              <a:rPr b="1" i="1" lang="en-GB" sz="1200">
                <a:solidFill>
                  <a:schemeClr val="dk1"/>
                </a:solidFill>
                <a:latin typeface="Montserrat"/>
                <a:ea typeface="Montserrat"/>
                <a:cs typeface="Montserrat"/>
                <a:sym typeface="Montserrat"/>
              </a:rPr>
              <a:t>G</a:t>
            </a:r>
            <a:r>
              <a:rPr b="1" i="1" lang="en-GB" sz="1200">
                <a:solidFill>
                  <a:schemeClr val="dk1"/>
                </a:solidFill>
                <a:latin typeface="Montserrat"/>
                <a:ea typeface="Montserrat"/>
                <a:cs typeface="Montserrat"/>
                <a:sym typeface="Montserrat"/>
              </a:rPr>
              <a:t>ithub </a:t>
            </a:r>
            <a:r>
              <a:rPr lang="en-GB" sz="1200">
                <a:solidFill>
                  <a:schemeClr val="dk1"/>
                </a:solidFill>
                <a:latin typeface="Montserrat"/>
                <a:ea typeface="Montserrat"/>
                <a:cs typeface="Montserrat"/>
                <a:sym typeface="Montserrat"/>
              </a:rPr>
              <a:t>and </a:t>
            </a:r>
            <a:r>
              <a:rPr b="1" i="1" lang="en-GB" sz="1200">
                <a:solidFill>
                  <a:schemeClr val="dk1"/>
                </a:solidFill>
                <a:latin typeface="Montserrat"/>
                <a:ea typeface="Montserrat"/>
                <a:cs typeface="Montserrat"/>
                <a:sym typeface="Montserrat"/>
              </a:rPr>
              <a:t>Zenodo</a:t>
            </a:r>
            <a:endParaRPr b="1" i="1" sz="1200">
              <a:solidFill>
                <a:schemeClr val="dk1"/>
              </a:solidFill>
              <a:latin typeface="Montserrat"/>
              <a:ea typeface="Montserrat"/>
              <a:cs typeface="Montserrat"/>
              <a:sym typeface="Montserrat"/>
            </a:endParaRPr>
          </a:p>
          <a:p>
            <a:pPr indent="-304800" lvl="1" marL="914400" marR="0" rtl="0" algn="l">
              <a:lnSpc>
                <a:spcPct val="100000"/>
              </a:lnSpc>
              <a:spcBef>
                <a:spcPts val="0"/>
              </a:spcBef>
              <a:spcAft>
                <a:spcPts val="0"/>
              </a:spcAft>
              <a:buClr>
                <a:srgbClr val="0000FF"/>
              </a:buClr>
              <a:buSzPts val="1200"/>
              <a:buFont typeface="Montserrat"/>
              <a:buChar char="○"/>
            </a:pPr>
            <a:r>
              <a:rPr lang="en-GB" sz="1200">
                <a:solidFill>
                  <a:srgbClr val="0000FF"/>
                </a:solidFill>
                <a:latin typeface="Montserrat"/>
                <a:ea typeface="Montserrat"/>
                <a:cs typeface="Montserrat"/>
                <a:sym typeface="Montserrat"/>
              </a:rPr>
              <a:t>Mini-school </a:t>
            </a:r>
            <a:r>
              <a:rPr b="1" lang="en-GB" sz="1200">
                <a:solidFill>
                  <a:srgbClr val="0000FF"/>
                </a:solidFill>
                <a:latin typeface="Montserrat"/>
                <a:ea typeface="Montserrat"/>
                <a:cs typeface="Montserrat"/>
                <a:sym typeface="Montserrat"/>
              </a:rPr>
              <a:t>Wrap Up</a:t>
            </a:r>
            <a:r>
              <a:rPr lang="en-GB" sz="1200">
                <a:solidFill>
                  <a:srgbClr val="0000FF"/>
                </a:solidFill>
                <a:latin typeface="Montserrat"/>
                <a:ea typeface="Montserrat"/>
                <a:cs typeface="Montserrat"/>
                <a:sym typeface="Montserrat"/>
              </a:rPr>
              <a:t> and inputs from you - </a:t>
            </a:r>
            <a:r>
              <a:rPr b="1" lang="en-GB" sz="1200">
                <a:solidFill>
                  <a:srgbClr val="0000FF"/>
                </a:solidFill>
                <a:latin typeface="Montserrat"/>
                <a:ea typeface="Montserrat"/>
                <a:cs typeface="Montserrat"/>
                <a:sym typeface="Montserrat"/>
              </a:rPr>
              <a:t>What topics</a:t>
            </a:r>
            <a:r>
              <a:rPr lang="en-GB" sz="1200">
                <a:solidFill>
                  <a:srgbClr val="0000FF"/>
                </a:solidFill>
                <a:latin typeface="Montserrat"/>
                <a:ea typeface="Montserrat"/>
                <a:cs typeface="Montserrat"/>
                <a:sym typeface="Montserrat"/>
              </a:rPr>
              <a:t> to explore in our </a:t>
            </a:r>
            <a:r>
              <a:rPr b="1" lang="en-GB" sz="1200">
                <a:solidFill>
                  <a:srgbClr val="0000FF"/>
                </a:solidFill>
                <a:latin typeface="Montserrat"/>
                <a:ea typeface="Montserrat"/>
                <a:cs typeface="Montserrat"/>
                <a:sym typeface="Montserrat"/>
              </a:rPr>
              <a:t>next mini-school</a:t>
            </a:r>
            <a:r>
              <a:rPr lang="en-GB" sz="1200">
                <a:solidFill>
                  <a:srgbClr val="0000FF"/>
                </a:solidFill>
                <a:latin typeface="Montserrat"/>
                <a:ea typeface="Montserrat"/>
                <a:cs typeface="Montserrat"/>
                <a:sym typeface="Montserrat"/>
              </a:rPr>
              <a:t>?</a:t>
            </a:r>
            <a:endParaRPr sz="1200">
              <a:solidFill>
                <a:srgbClr val="0000FF"/>
              </a:solidFill>
              <a:latin typeface="Montserrat"/>
              <a:ea typeface="Montserrat"/>
              <a:cs typeface="Montserrat"/>
              <a:sym typeface="Montserrat"/>
            </a:endParaRPr>
          </a:p>
        </p:txBody>
      </p:sp>
      <p:sp>
        <p:nvSpPr>
          <p:cNvPr id="130" name="Google Shape;130;p25"/>
          <p:cNvSpPr txBox="1"/>
          <p:nvPr/>
        </p:nvSpPr>
        <p:spPr>
          <a:xfrm>
            <a:off x="244050" y="1412325"/>
            <a:ext cx="8183400" cy="431100"/>
          </a:xfrm>
          <a:prstGeom prst="rect">
            <a:avLst/>
          </a:prstGeom>
          <a:noFill/>
          <a:ln>
            <a:noFill/>
          </a:ln>
        </p:spPr>
        <p:txBody>
          <a:bodyPr anchorCtr="0" anchor="t" bIns="91425" lIns="91425" spcFirstLastPara="1" rIns="91425" wrap="square" tIns="91425">
            <a:spAutoFit/>
          </a:bodyPr>
          <a:lstStyle/>
          <a:p>
            <a:pPr indent="0" lvl="0" marL="0" rtl="0" algn="l">
              <a:lnSpc>
                <a:spcPct val="107916"/>
              </a:lnSpc>
              <a:spcBef>
                <a:spcPts val="0"/>
              </a:spcBef>
              <a:spcAft>
                <a:spcPts val="0"/>
              </a:spcAft>
              <a:buClr>
                <a:schemeClr val="dk1"/>
              </a:buClr>
              <a:buSzPts val="1100"/>
              <a:buFont typeface="Arial"/>
              <a:buNone/>
            </a:pPr>
            <a:r>
              <a:rPr lang="en-GB" sz="1600">
                <a:solidFill>
                  <a:srgbClr val="48A529"/>
                </a:solidFill>
              </a:rPr>
              <a:t>Online: Wednesdays - 2, 9, 16 &amp; 23 October 2024 @ 14h00-15h00 SAST </a:t>
            </a:r>
            <a:endParaRPr sz="1600">
              <a:solidFill>
                <a:srgbClr val="48A529"/>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9">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9">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9">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9">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9">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9">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9">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9">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9">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9">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9">
                                            <p:txEl>
                                              <p:pRg end="10" st="1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9">
                                            <p:txEl>
                                              <p:pRg end="11" st="1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9">
                                            <p:txEl>
                                              <p:pRg end="12" st="1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9">
                                            <p:txEl>
                                              <p:pRg end="13" st="1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9">
                                            <p:txEl>
                                              <p:pRg end="14" st="1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9">
                                            <p:txEl>
                                              <p:pRg end="15" st="1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9" name="Shape 589"/>
        <p:cNvGrpSpPr/>
        <p:nvPr/>
      </p:nvGrpSpPr>
      <p:grpSpPr>
        <a:xfrm>
          <a:off x="0" y="0"/>
          <a:ext cx="0" cy="0"/>
          <a:chOff x="0" y="0"/>
          <a:chExt cx="0" cy="0"/>
        </a:xfrm>
      </p:grpSpPr>
      <p:sp>
        <p:nvSpPr>
          <p:cNvPr id="590" name="Google Shape;590;p52"/>
          <p:cNvSpPr txBox="1"/>
          <p:nvPr/>
        </p:nvSpPr>
        <p:spPr>
          <a:xfrm>
            <a:off x="243975" y="175647"/>
            <a:ext cx="7886700" cy="4839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1100"/>
              <a:buFont typeface="Arial"/>
              <a:buNone/>
            </a:pPr>
            <a:r>
              <a:rPr b="1" lang="en-GB" sz="1800">
                <a:solidFill>
                  <a:srgbClr val="005859"/>
                </a:solidFill>
                <a:latin typeface="Montserrat"/>
                <a:ea typeface="Montserrat"/>
                <a:cs typeface="Montserrat"/>
                <a:sym typeface="Montserrat"/>
              </a:rPr>
              <a:t>Biodiversity Data</a:t>
            </a:r>
            <a:endParaRPr b="1" sz="1800">
              <a:solidFill>
                <a:srgbClr val="005859"/>
              </a:solidFill>
              <a:latin typeface="Montserrat"/>
              <a:ea typeface="Montserrat"/>
              <a:cs typeface="Montserrat"/>
              <a:sym typeface="Montserrat"/>
            </a:endParaRPr>
          </a:p>
        </p:txBody>
      </p:sp>
      <p:sp>
        <p:nvSpPr>
          <p:cNvPr id="591" name="Google Shape;591;p52"/>
          <p:cNvSpPr/>
          <p:nvPr/>
        </p:nvSpPr>
        <p:spPr>
          <a:xfrm>
            <a:off x="0" y="954143"/>
            <a:ext cx="9144000" cy="444900"/>
          </a:xfrm>
          <a:prstGeom prst="homePlate">
            <a:avLst>
              <a:gd fmla="val 0" name="adj"/>
            </a:avLst>
          </a:prstGeom>
          <a:solidFill>
            <a:srgbClr val="6CDDB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592" name="Google Shape;592;p52"/>
          <p:cNvSpPr txBox="1"/>
          <p:nvPr/>
        </p:nvSpPr>
        <p:spPr>
          <a:xfrm>
            <a:off x="274892" y="1024002"/>
            <a:ext cx="90798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lang="en-GB">
                <a:solidFill>
                  <a:srgbClr val="EFF8F5"/>
                </a:solidFill>
                <a:latin typeface="Montserrat"/>
                <a:ea typeface="Montserrat"/>
                <a:cs typeface="Montserrat"/>
                <a:sym typeface="Montserrat"/>
              </a:rPr>
              <a:t>Biodiversity Literature</a:t>
            </a:r>
            <a:endParaRPr b="0" i="0" sz="1400" u="none" cap="none" strike="noStrike">
              <a:solidFill>
                <a:srgbClr val="000000"/>
              </a:solidFill>
              <a:latin typeface="Arial"/>
              <a:ea typeface="Arial"/>
              <a:cs typeface="Arial"/>
              <a:sym typeface="Arial"/>
            </a:endParaRPr>
          </a:p>
        </p:txBody>
      </p:sp>
      <p:sp>
        <p:nvSpPr>
          <p:cNvPr id="593" name="Google Shape;593;p52"/>
          <p:cNvSpPr txBox="1"/>
          <p:nvPr/>
        </p:nvSpPr>
        <p:spPr>
          <a:xfrm>
            <a:off x="243975" y="618300"/>
            <a:ext cx="5145300" cy="307800"/>
          </a:xfrm>
          <a:prstGeom prst="rect">
            <a:avLst/>
          </a:prstGeom>
          <a:noFill/>
          <a:ln>
            <a:noFill/>
          </a:ln>
        </p:spPr>
        <p:txBody>
          <a:bodyPr anchorCtr="0" anchor="t" bIns="34275" lIns="68575" spcFirstLastPara="1" rIns="68575" wrap="square" tIns="34275">
            <a:normAutofit/>
          </a:bodyPr>
          <a:lstStyle/>
          <a:p>
            <a:pPr indent="0" lvl="0" marL="0" rtl="0" algn="l">
              <a:lnSpc>
                <a:spcPct val="90000"/>
              </a:lnSpc>
              <a:spcBef>
                <a:spcPts val="800"/>
              </a:spcBef>
              <a:spcAft>
                <a:spcPts val="0"/>
              </a:spcAft>
              <a:buClr>
                <a:schemeClr val="dk1"/>
              </a:buClr>
              <a:buSzPts val="1100"/>
              <a:buFont typeface="Arial"/>
              <a:buNone/>
            </a:pPr>
            <a:r>
              <a:rPr b="1" lang="en-GB" sz="1200">
                <a:solidFill>
                  <a:srgbClr val="47A52A"/>
                </a:solidFill>
                <a:latin typeface="Montserrat"/>
                <a:ea typeface="Montserrat"/>
                <a:cs typeface="Montserrat"/>
                <a:sym typeface="Montserrat"/>
              </a:rPr>
              <a:t>What is Biodiversity Data?</a:t>
            </a:r>
            <a:endParaRPr b="1" sz="1200">
              <a:solidFill>
                <a:srgbClr val="47A52A"/>
              </a:solidFill>
              <a:latin typeface="Montserrat"/>
              <a:ea typeface="Montserrat"/>
              <a:cs typeface="Montserrat"/>
              <a:sym typeface="Montserrat"/>
            </a:endParaRPr>
          </a:p>
        </p:txBody>
      </p:sp>
      <p:pic>
        <p:nvPicPr>
          <p:cNvPr id="594" name="Google Shape;594;p52"/>
          <p:cNvPicPr preferRelativeResize="0"/>
          <p:nvPr/>
        </p:nvPicPr>
        <p:blipFill>
          <a:blip r:embed="rId3">
            <a:alphaModFix/>
          </a:blip>
          <a:stretch>
            <a:fillRect/>
          </a:stretch>
        </p:blipFill>
        <p:spPr>
          <a:xfrm>
            <a:off x="6569125" y="1466175"/>
            <a:ext cx="2414850" cy="603725"/>
          </a:xfrm>
          <a:prstGeom prst="rect">
            <a:avLst/>
          </a:prstGeom>
          <a:noFill/>
          <a:ln>
            <a:noFill/>
          </a:ln>
        </p:spPr>
      </p:pic>
      <p:sp>
        <p:nvSpPr>
          <p:cNvPr id="595" name="Google Shape;595;p52"/>
          <p:cNvSpPr txBox="1"/>
          <p:nvPr/>
        </p:nvSpPr>
        <p:spPr>
          <a:xfrm>
            <a:off x="6821438" y="2137025"/>
            <a:ext cx="2089500" cy="22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600">
                <a:solidFill>
                  <a:srgbClr val="333333"/>
                </a:solidFill>
                <a:highlight>
                  <a:srgbClr val="FFFFFF"/>
                </a:highlight>
                <a:latin typeface="Montserrat"/>
                <a:ea typeface="Montserrat"/>
                <a:cs typeface="Montserrat"/>
                <a:sym typeface="Montserrat"/>
              </a:rPr>
              <a:t>Plazi</a:t>
            </a:r>
            <a:r>
              <a:rPr lang="en-GB" sz="600">
                <a:solidFill>
                  <a:srgbClr val="333333"/>
                </a:solidFill>
                <a:highlight>
                  <a:srgbClr val="FFFFFF"/>
                </a:highlight>
                <a:latin typeface="Montserrat"/>
                <a:ea typeface="Montserrat"/>
                <a:cs typeface="Montserrat"/>
                <a:sym typeface="Montserrat"/>
              </a:rPr>
              <a:t>. Available from </a:t>
            </a:r>
            <a:r>
              <a:rPr lang="en-GB" sz="600" u="sng">
                <a:solidFill>
                  <a:schemeClr val="hlink"/>
                </a:solidFill>
                <a:highlight>
                  <a:srgbClr val="FFFFFF"/>
                </a:highlight>
                <a:latin typeface="Montserrat"/>
                <a:ea typeface="Montserrat"/>
                <a:cs typeface="Montserrat"/>
                <a:sym typeface="Montserrat"/>
                <a:hlinkClick r:id="rId4"/>
              </a:rPr>
              <a:t>https://plazi.org</a:t>
            </a:r>
            <a:r>
              <a:rPr lang="en-GB" sz="600">
                <a:solidFill>
                  <a:srgbClr val="333333"/>
                </a:solidFill>
                <a:highlight>
                  <a:srgbClr val="FFFFFF"/>
                </a:highlight>
                <a:latin typeface="Montserrat"/>
                <a:ea typeface="Montserrat"/>
                <a:cs typeface="Montserrat"/>
                <a:sym typeface="Montserrat"/>
              </a:rPr>
              <a:t>. </a:t>
            </a:r>
            <a:r>
              <a:rPr lang="en-GB" sz="600">
                <a:solidFill>
                  <a:srgbClr val="333333"/>
                </a:solidFill>
                <a:highlight>
                  <a:srgbClr val="FFFFFF"/>
                </a:highlight>
                <a:latin typeface="Montserrat"/>
                <a:ea typeface="Montserrat"/>
                <a:cs typeface="Montserrat"/>
                <a:sym typeface="Montserrat"/>
              </a:rPr>
              <a:t>Accessed Okt 1, 2024.</a:t>
            </a:r>
            <a:endParaRPr sz="400">
              <a:solidFill>
                <a:schemeClr val="dk2"/>
              </a:solidFill>
              <a:latin typeface="Montserrat"/>
              <a:ea typeface="Montserrat"/>
              <a:cs typeface="Montserrat"/>
              <a:sym typeface="Montserrat"/>
            </a:endParaRPr>
          </a:p>
        </p:txBody>
      </p:sp>
      <p:pic>
        <p:nvPicPr>
          <p:cNvPr id="596" name="Google Shape;596;p52"/>
          <p:cNvPicPr preferRelativeResize="0"/>
          <p:nvPr/>
        </p:nvPicPr>
        <p:blipFill>
          <a:blip r:embed="rId5">
            <a:alphaModFix/>
          </a:blip>
          <a:stretch>
            <a:fillRect/>
          </a:stretch>
        </p:blipFill>
        <p:spPr>
          <a:xfrm>
            <a:off x="641600" y="1466168"/>
            <a:ext cx="4679760" cy="3439657"/>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0" name="Shape 600"/>
        <p:cNvGrpSpPr/>
        <p:nvPr/>
      </p:nvGrpSpPr>
      <p:grpSpPr>
        <a:xfrm>
          <a:off x="0" y="0"/>
          <a:ext cx="0" cy="0"/>
          <a:chOff x="0" y="0"/>
          <a:chExt cx="0" cy="0"/>
        </a:xfrm>
      </p:grpSpPr>
      <p:sp>
        <p:nvSpPr>
          <p:cNvPr id="601" name="Google Shape;601;p53"/>
          <p:cNvSpPr txBox="1"/>
          <p:nvPr/>
        </p:nvSpPr>
        <p:spPr>
          <a:xfrm>
            <a:off x="243975" y="175647"/>
            <a:ext cx="7886700" cy="4839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1100"/>
              <a:buFont typeface="Arial"/>
              <a:buNone/>
            </a:pPr>
            <a:r>
              <a:rPr b="1" lang="en-GB" sz="1800">
                <a:solidFill>
                  <a:srgbClr val="005859"/>
                </a:solidFill>
                <a:latin typeface="Montserrat"/>
                <a:ea typeface="Montserrat"/>
                <a:cs typeface="Montserrat"/>
                <a:sym typeface="Montserrat"/>
              </a:rPr>
              <a:t>Biodiversity Data</a:t>
            </a:r>
            <a:endParaRPr b="1" sz="1800">
              <a:solidFill>
                <a:srgbClr val="005859"/>
              </a:solidFill>
              <a:latin typeface="Montserrat"/>
              <a:ea typeface="Montserrat"/>
              <a:cs typeface="Montserrat"/>
              <a:sym typeface="Montserrat"/>
            </a:endParaRPr>
          </a:p>
        </p:txBody>
      </p:sp>
      <p:sp>
        <p:nvSpPr>
          <p:cNvPr id="602" name="Google Shape;602;p53"/>
          <p:cNvSpPr/>
          <p:nvPr/>
        </p:nvSpPr>
        <p:spPr>
          <a:xfrm>
            <a:off x="0" y="954143"/>
            <a:ext cx="9144000" cy="444900"/>
          </a:xfrm>
          <a:prstGeom prst="homePlate">
            <a:avLst>
              <a:gd fmla="val 0" name="adj"/>
            </a:avLst>
          </a:prstGeom>
          <a:solidFill>
            <a:srgbClr val="6CDDB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603" name="Google Shape;603;p53"/>
          <p:cNvSpPr txBox="1"/>
          <p:nvPr/>
        </p:nvSpPr>
        <p:spPr>
          <a:xfrm>
            <a:off x="274892" y="1024002"/>
            <a:ext cx="90798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lang="en-GB">
                <a:solidFill>
                  <a:srgbClr val="EFF8F5"/>
                </a:solidFill>
                <a:latin typeface="Montserrat"/>
                <a:ea typeface="Montserrat"/>
                <a:cs typeface="Montserrat"/>
                <a:sym typeface="Montserrat"/>
              </a:rPr>
              <a:t>Remote sensing</a:t>
            </a:r>
            <a:endParaRPr b="0" i="0" sz="1400" u="none" cap="none" strike="noStrike">
              <a:solidFill>
                <a:srgbClr val="000000"/>
              </a:solidFill>
              <a:latin typeface="Arial"/>
              <a:ea typeface="Arial"/>
              <a:cs typeface="Arial"/>
              <a:sym typeface="Arial"/>
            </a:endParaRPr>
          </a:p>
        </p:txBody>
      </p:sp>
      <p:sp>
        <p:nvSpPr>
          <p:cNvPr id="604" name="Google Shape;604;p53"/>
          <p:cNvSpPr txBox="1"/>
          <p:nvPr/>
        </p:nvSpPr>
        <p:spPr>
          <a:xfrm>
            <a:off x="243975" y="618300"/>
            <a:ext cx="5145300" cy="307800"/>
          </a:xfrm>
          <a:prstGeom prst="rect">
            <a:avLst/>
          </a:prstGeom>
          <a:noFill/>
          <a:ln>
            <a:noFill/>
          </a:ln>
        </p:spPr>
        <p:txBody>
          <a:bodyPr anchorCtr="0" anchor="t" bIns="34275" lIns="68575" spcFirstLastPara="1" rIns="68575" wrap="square" tIns="34275">
            <a:normAutofit/>
          </a:bodyPr>
          <a:lstStyle/>
          <a:p>
            <a:pPr indent="0" lvl="0" marL="0" rtl="0" algn="l">
              <a:lnSpc>
                <a:spcPct val="90000"/>
              </a:lnSpc>
              <a:spcBef>
                <a:spcPts val="800"/>
              </a:spcBef>
              <a:spcAft>
                <a:spcPts val="0"/>
              </a:spcAft>
              <a:buClr>
                <a:schemeClr val="dk1"/>
              </a:buClr>
              <a:buSzPts val="1100"/>
              <a:buFont typeface="Arial"/>
              <a:buNone/>
            </a:pPr>
            <a:r>
              <a:rPr b="1" lang="en-GB" sz="1200">
                <a:solidFill>
                  <a:srgbClr val="47A52A"/>
                </a:solidFill>
                <a:latin typeface="Montserrat"/>
                <a:ea typeface="Montserrat"/>
                <a:cs typeface="Montserrat"/>
                <a:sym typeface="Montserrat"/>
              </a:rPr>
              <a:t>What is Biodiversity Data?</a:t>
            </a:r>
            <a:endParaRPr b="1" sz="1200">
              <a:solidFill>
                <a:srgbClr val="47A52A"/>
              </a:solidFill>
              <a:latin typeface="Montserrat"/>
              <a:ea typeface="Montserrat"/>
              <a:cs typeface="Montserrat"/>
              <a:sym typeface="Montserrat"/>
            </a:endParaRPr>
          </a:p>
        </p:txBody>
      </p:sp>
      <p:pic>
        <p:nvPicPr>
          <p:cNvPr id="605" name="Google Shape;605;p53"/>
          <p:cNvPicPr preferRelativeResize="0"/>
          <p:nvPr/>
        </p:nvPicPr>
        <p:blipFill>
          <a:blip r:embed="rId3">
            <a:alphaModFix/>
          </a:blip>
          <a:stretch>
            <a:fillRect/>
          </a:stretch>
        </p:blipFill>
        <p:spPr>
          <a:xfrm>
            <a:off x="152400" y="1551443"/>
            <a:ext cx="4881110" cy="3439657"/>
          </a:xfrm>
          <a:prstGeom prst="rect">
            <a:avLst/>
          </a:prstGeom>
          <a:noFill/>
          <a:ln>
            <a:noFill/>
          </a:ln>
        </p:spPr>
      </p:pic>
      <p:pic>
        <p:nvPicPr>
          <p:cNvPr id="606" name="Google Shape;606;p53"/>
          <p:cNvPicPr preferRelativeResize="0"/>
          <p:nvPr/>
        </p:nvPicPr>
        <p:blipFill>
          <a:blip r:embed="rId4">
            <a:alphaModFix/>
          </a:blip>
          <a:stretch>
            <a:fillRect/>
          </a:stretch>
        </p:blipFill>
        <p:spPr>
          <a:xfrm>
            <a:off x="5185910" y="1551443"/>
            <a:ext cx="3805691" cy="3001070"/>
          </a:xfrm>
          <a:prstGeom prst="rect">
            <a:avLst/>
          </a:prstGeom>
          <a:noFill/>
          <a:ln>
            <a:noFill/>
          </a:ln>
        </p:spPr>
      </p:pic>
      <p:sp>
        <p:nvSpPr>
          <p:cNvPr id="607" name="Google Shape;607;p53"/>
          <p:cNvSpPr txBox="1"/>
          <p:nvPr/>
        </p:nvSpPr>
        <p:spPr>
          <a:xfrm>
            <a:off x="5339175" y="4626350"/>
            <a:ext cx="3652500" cy="444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650">
                <a:solidFill>
                  <a:srgbClr val="1C1D1E"/>
                </a:solidFill>
                <a:highlight>
                  <a:srgbClr val="FFFFFF"/>
                </a:highlight>
                <a:latin typeface="Montserrat"/>
                <a:ea typeface="Montserrat"/>
                <a:cs typeface="Montserrat"/>
                <a:sym typeface="Montserrat"/>
              </a:rPr>
              <a:t>Rocchini D, Luque S, Pettorelli N, et al. Measuring β-diversity by remote sensing: A challenge for biodiversity monitoring. </a:t>
            </a:r>
            <a:r>
              <a:rPr i="1" lang="en-GB" sz="650">
                <a:solidFill>
                  <a:srgbClr val="1C1D1E"/>
                </a:solidFill>
                <a:highlight>
                  <a:srgbClr val="FFFFFF"/>
                </a:highlight>
                <a:latin typeface="Montserrat"/>
                <a:ea typeface="Montserrat"/>
                <a:cs typeface="Montserrat"/>
                <a:sym typeface="Montserrat"/>
              </a:rPr>
              <a:t>Methods Ecol Evol</a:t>
            </a:r>
            <a:r>
              <a:rPr lang="en-GB" sz="650">
                <a:solidFill>
                  <a:srgbClr val="1C1D1E"/>
                </a:solidFill>
                <a:highlight>
                  <a:srgbClr val="FFFFFF"/>
                </a:highlight>
                <a:latin typeface="Montserrat"/>
                <a:ea typeface="Montserrat"/>
                <a:cs typeface="Montserrat"/>
                <a:sym typeface="Montserrat"/>
              </a:rPr>
              <a:t>. 2018; 9: 1787–1798. </a:t>
            </a:r>
            <a:r>
              <a:rPr lang="en-GB" sz="650">
                <a:solidFill>
                  <a:srgbClr val="4D4D4D"/>
                </a:solidFill>
                <a:highlight>
                  <a:srgbClr val="FFFFFF"/>
                </a:highlight>
                <a:uFill>
                  <a:noFill/>
                </a:uFill>
                <a:latin typeface="Montserrat"/>
                <a:ea typeface="Montserrat"/>
                <a:cs typeface="Montserrat"/>
                <a:sym typeface="Montserrat"/>
                <a:hlinkClick r:id="rId5">
                  <a:extLst>
                    <a:ext uri="{A12FA001-AC4F-418D-AE19-62706E023703}">
                      <ahyp:hlinkClr val="tx"/>
                    </a:ext>
                  </a:extLst>
                </a:hlinkClick>
              </a:rPr>
              <a:t>https://doi.org/10.1111/2041-210X.12941</a:t>
            </a:r>
            <a:endParaRPr>
              <a:solidFill>
                <a:schemeClr val="dk2"/>
              </a:solidFill>
              <a:latin typeface="Montserrat"/>
              <a:ea typeface="Montserrat"/>
              <a:cs typeface="Montserrat"/>
              <a:sym typeface="Montserrat"/>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1" name="Shape 611"/>
        <p:cNvGrpSpPr/>
        <p:nvPr/>
      </p:nvGrpSpPr>
      <p:grpSpPr>
        <a:xfrm>
          <a:off x="0" y="0"/>
          <a:ext cx="0" cy="0"/>
          <a:chOff x="0" y="0"/>
          <a:chExt cx="0" cy="0"/>
        </a:xfrm>
      </p:grpSpPr>
      <p:sp>
        <p:nvSpPr>
          <p:cNvPr id="612" name="Google Shape;612;p54"/>
          <p:cNvSpPr txBox="1"/>
          <p:nvPr/>
        </p:nvSpPr>
        <p:spPr>
          <a:xfrm>
            <a:off x="243975" y="175647"/>
            <a:ext cx="7886700" cy="4839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1100"/>
              <a:buFont typeface="Arial"/>
              <a:buNone/>
            </a:pPr>
            <a:r>
              <a:rPr b="1" lang="en-GB" sz="1800">
                <a:solidFill>
                  <a:srgbClr val="005859"/>
                </a:solidFill>
                <a:latin typeface="Montserrat"/>
                <a:ea typeface="Montserrat"/>
                <a:cs typeface="Montserrat"/>
                <a:sym typeface="Montserrat"/>
              </a:rPr>
              <a:t>Biodiversity Data</a:t>
            </a:r>
            <a:endParaRPr b="1" sz="1800">
              <a:solidFill>
                <a:srgbClr val="005859"/>
              </a:solidFill>
              <a:latin typeface="Montserrat"/>
              <a:ea typeface="Montserrat"/>
              <a:cs typeface="Montserrat"/>
              <a:sym typeface="Montserrat"/>
            </a:endParaRPr>
          </a:p>
        </p:txBody>
      </p:sp>
      <p:sp>
        <p:nvSpPr>
          <p:cNvPr id="613" name="Google Shape;613;p54"/>
          <p:cNvSpPr/>
          <p:nvPr/>
        </p:nvSpPr>
        <p:spPr>
          <a:xfrm>
            <a:off x="0" y="954143"/>
            <a:ext cx="9144000" cy="444900"/>
          </a:xfrm>
          <a:prstGeom prst="homePlate">
            <a:avLst>
              <a:gd fmla="val 0" name="adj"/>
            </a:avLst>
          </a:prstGeom>
          <a:solidFill>
            <a:srgbClr val="6CDDB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614" name="Google Shape;614;p54"/>
          <p:cNvSpPr txBox="1"/>
          <p:nvPr/>
        </p:nvSpPr>
        <p:spPr>
          <a:xfrm>
            <a:off x="274892" y="1024002"/>
            <a:ext cx="90798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lang="en-GB">
                <a:solidFill>
                  <a:srgbClr val="EFF8F5"/>
                </a:solidFill>
                <a:latin typeface="Montserrat"/>
                <a:ea typeface="Montserrat"/>
                <a:cs typeface="Montserrat"/>
                <a:sym typeface="Montserrat"/>
              </a:rPr>
              <a:t>Liberating data</a:t>
            </a:r>
            <a:endParaRPr b="0" i="0" sz="1400" u="none" cap="none" strike="noStrike">
              <a:solidFill>
                <a:srgbClr val="000000"/>
              </a:solidFill>
              <a:latin typeface="Arial"/>
              <a:ea typeface="Arial"/>
              <a:cs typeface="Arial"/>
              <a:sym typeface="Arial"/>
            </a:endParaRPr>
          </a:p>
        </p:txBody>
      </p:sp>
      <p:sp>
        <p:nvSpPr>
          <p:cNvPr id="615" name="Google Shape;615;p54"/>
          <p:cNvSpPr txBox="1"/>
          <p:nvPr/>
        </p:nvSpPr>
        <p:spPr>
          <a:xfrm>
            <a:off x="243975" y="618300"/>
            <a:ext cx="5145300" cy="307800"/>
          </a:xfrm>
          <a:prstGeom prst="rect">
            <a:avLst/>
          </a:prstGeom>
          <a:noFill/>
          <a:ln>
            <a:noFill/>
          </a:ln>
        </p:spPr>
        <p:txBody>
          <a:bodyPr anchorCtr="0" anchor="t" bIns="34275" lIns="68575" spcFirstLastPara="1" rIns="68575" wrap="square" tIns="34275">
            <a:normAutofit/>
          </a:bodyPr>
          <a:lstStyle/>
          <a:p>
            <a:pPr indent="0" lvl="0" marL="0" rtl="0" algn="l">
              <a:lnSpc>
                <a:spcPct val="90000"/>
              </a:lnSpc>
              <a:spcBef>
                <a:spcPts val="800"/>
              </a:spcBef>
              <a:spcAft>
                <a:spcPts val="0"/>
              </a:spcAft>
              <a:buClr>
                <a:schemeClr val="dk1"/>
              </a:buClr>
              <a:buSzPts val="1100"/>
              <a:buFont typeface="Arial"/>
              <a:buNone/>
            </a:pPr>
            <a:r>
              <a:rPr b="1" lang="en-GB" sz="1200">
                <a:solidFill>
                  <a:srgbClr val="47A52A"/>
                </a:solidFill>
                <a:latin typeface="Montserrat"/>
                <a:ea typeface="Montserrat"/>
                <a:cs typeface="Montserrat"/>
                <a:sym typeface="Montserrat"/>
              </a:rPr>
              <a:t>Data publishing</a:t>
            </a:r>
            <a:endParaRPr b="1" sz="1200">
              <a:solidFill>
                <a:srgbClr val="47A52A"/>
              </a:solidFill>
              <a:latin typeface="Montserrat"/>
              <a:ea typeface="Montserrat"/>
              <a:cs typeface="Montserrat"/>
              <a:sym typeface="Montserrat"/>
            </a:endParaRPr>
          </a:p>
        </p:txBody>
      </p:sp>
      <p:pic>
        <p:nvPicPr>
          <p:cNvPr id="616" name="Google Shape;616;p54"/>
          <p:cNvPicPr preferRelativeResize="0"/>
          <p:nvPr/>
        </p:nvPicPr>
        <p:blipFill>
          <a:blip r:embed="rId3">
            <a:alphaModFix/>
          </a:blip>
          <a:stretch>
            <a:fillRect/>
          </a:stretch>
        </p:blipFill>
        <p:spPr>
          <a:xfrm>
            <a:off x="5065275" y="110802"/>
            <a:ext cx="3886926" cy="2299224"/>
          </a:xfrm>
          <a:prstGeom prst="rect">
            <a:avLst/>
          </a:prstGeom>
          <a:noFill/>
          <a:ln>
            <a:noFill/>
          </a:ln>
        </p:spPr>
      </p:pic>
      <p:pic>
        <p:nvPicPr>
          <p:cNvPr id="617" name="Google Shape;617;p54"/>
          <p:cNvPicPr preferRelativeResize="0"/>
          <p:nvPr/>
        </p:nvPicPr>
        <p:blipFill>
          <a:blip r:embed="rId4">
            <a:alphaModFix/>
          </a:blip>
          <a:stretch>
            <a:fillRect/>
          </a:stretch>
        </p:blipFill>
        <p:spPr>
          <a:xfrm>
            <a:off x="152400" y="1551443"/>
            <a:ext cx="2795218" cy="3122863"/>
          </a:xfrm>
          <a:prstGeom prst="rect">
            <a:avLst/>
          </a:prstGeom>
          <a:noFill/>
          <a:ln>
            <a:noFill/>
          </a:ln>
        </p:spPr>
      </p:pic>
      <p:sp>
        <p:nvSpPr>
          <p:cNvPr id="618" name="Google Shape;618;p54"/>
          <p:cNvSpPr/>
          <p:nvPr/>
        </p:nvSpPr>
        <p:spPr>
          <a:xfrm>
            <a:off x="181700" y="2564750"/>
            <a:ext cx="754800" cy="1188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19" name="Google Shape;619;p54"/>
          <p:cNvSpPr/>
          <p:nvPr/>
        </p:nvSpPr>
        <p:spPr>
          <a:xfrm>
            <a:off x="2285225" y="2452950"/>
            <a:ext cx="538200" cy="1887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620" name="Google Shape;620;p54"/>
          <p:cNvPicPr preferRelativeResize="0"/>
          <p:nvPr/>
        </p:nvPicPr>
        <p:blipFill>
          <a:blip r:embed="rId5">
            <a:alphaModFix/>
          </a:blip>
          <a:stretch>
            <a:fillRect/>
          </a:stretch>
        </p:blipFill>
        <p:spPr>
          <a:xfrm>
            <a:off x="3613293" y="2527476"/>
            <a:ext cx="5338911" cy="211188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4" name="Shape 624"/>
        <p:cNvGrpSpPr/>
        <p:nvPr/>
      </p:nvGrpSpPr>
      <p:grpSpPr>
        <a:xfrm>
          <a:off x="0" y="0"/>
          <a:ext cx="0" cy="0"/>
          <a:chOff x="0" y="0"/>
          <a:chExt cx="0" cy="0"/>
        </a:xfrm>
      </p:grpSpPr>
      <p:pic>
        <p:nvPicPr>
          <p:cNvPr id="625" name="Google Shape;625;p55"/>
          <p:cNvPicPr preferRelativeResize="0"/>
          <p:nvPr/>
        </p:nvPicPr>
        <p:blipFill>
          <a:blip r:embed="rId3">
            <a:alphaModFix/>
          </a:blip>
          <a:stretch>
            <a:fillRect/>
          </a:stretch>
        </p:blipFill>
        <p:spPr>
          <a:xfrm>
            <a:off x="392100" y="1693647"/>
            <a:ext cx="6128403" cy="3059345"/>
          </a:xfrm>
          <a:prstGeom prst="rect">
            <a:avLst/>
          </a:prstGeom>
          <a:noFill/>
          <a:ln>
            <a:noFill/>
          </a:ln>
          <a:effectLst>
            <a:outerShdw blurRad="57150" rotWithShape="0" algn="bl" dir="5400000" dist="19050">
              <a:srgbClr val="000000">
                <a:alpha val="50000"/>
              </a:srgbClr>
            </a:outerShdw>
          </a:effectLst>
        </p:spPr>
      </p:pic>
      <p:sp>
        <p:nvSpPr>
          <p:cNvPr id="626" name="Google Shape;626;p55"/>
          <p:cNvSpPr txBox="1"/>
          <p:nvPr>
            <p:ph idx="4294967295" type="body"/>
          </p:nvPr>
        </p:nvSpPr>
        <p:spPr>
          <a:xfrm>
            <a:off x="213850" y="4826706"/>
            <a:ext cx="8520600" cy="316800"/>
          </a:xfrm>
          <a:prstGeom prst="rect">
            <a:avLst/>
          </a:prstGeom>
        </p:spPr>
        <p:txBody>
          <a:bodyPr anchorCtr="0" anchor="t" bIns="91425" lIns="91425" spcFirstLastPara="1" rIns="91425" wrap="square" tIns="91425">
            <a:normAutofit fontScale="47500"/>
          </a:bodyPr>
          <a:lstStyle/>
          <a:p>
            <a:pPr indent="0" lvl="0" marL="0" rtl="0" algn="l">
              <a:spcBef>
                <a:spcPts val="0"/>
              </a:spcBef>
              <a:spcAft>
                <a:spcPts val="1200"/>
              </a:spcAft>
              <a:buNone/>
            </a:pPr>
            <a:r>
              <a:rPr lang="en-GB"/>
              <a:t>https://www.gbif.org/</a:t>
            </a:r>
            <a:endParaRPr/>
          </a:p>
        </p:txBody>
      </p:sp>
      <p:pic>
        <p:nvPicPr>
          <p:cNvPr id="627" name="Google Shape;627;p55"/>
          <p:cNvPicPr preferRelativeResize="0"/>
          <p:nvPr/>
        </p:nvPicPr>
        <p:blipFill>
          <a:blip r:embed="rId4">
            <a:alphaModFix/>
          </a:blip>
          <a:stretch>
            <a:fillRect/>
          </a:stretch>
        </p:blipFill>
        <p:spPr>
          <a:xfrm>
            <a:off x="6520509" y="4252050"/>
            <a:ext cx="1602819" cy="796369"/>
          </a:xfrm>
          <a:prstGeom prst="rect">
            <a:avLst/>
          </a:prstGeom>
          <a:noFill/>
          <a:ln>
            <a:noFill/>
          </a:ln>
        </p:spPr>
      </p:pic>
      <p:sp>
        <p:nvSpPr>
          <p:cNvPr id="628" name="Google Shape;628;p55"/>
          <p:cNvSpPr txBox="1"/>
          <p:nvPr/>
        </p:nvSpPr>
        <p:spPr>
          <a:xfrm>
            <a:off x="243975" y="175647"/>
            <a:ext cx="7886700" cy="4839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1100"/>
              <a:buFont typeface="Arial"/>
              <a:buNone/>
            </a:pPr>
            <a:r>
              <a:rPr b="1" lang="en-GB" sz="1800">
                <a:solidFill>
                  <a:srgbClr val="005859"/>
                </a:solidFill>
                <a:latin typeface="Montserrat"/>
                <a:ea typeface="Montserrat"/>
                <a:cs typeface="Montserrat"/>
                <a:sym typeface="Montserrat"/>
              </a:rPr>
              <a:t>Biodiversity Data</a:t>
            </a:r>
            <a:endParaRPr b="1" sz="1800">
              <a:solidFill>
                <a:srgbClr val="005859"/>
              </a:solidFill>
              <a:latin typeface="Montserrat"/>
              <a:ea typeface="Montserrat"/>
              <a:cs typeface="Montserrat"/>
              <a:sym typeface="Montserrat"/>
            </a:endParaRPr>
          </a:p>
        </p:txBody>
      </p:sp>
      <p:sp>
        <p:nvSpPr>
          <p:cNvPr id="629" name="Google Shape;629;p55"/>
          <p:cNvSpPr/>
          <p:nvPr/>
        </p:nvSpPr>
        <p:spPr>
          <a:xfrm>
            <a:off x="0" y="954143"/>
            <a:ext cx="9144000" cy="444900"/>
          </a:xfrm>
          <a:prstGeom prst="homePlate">
            <a:avLst>
              <a:gd fmla="val 0" name="adj"/>
            </a:avLst>
          </a:prstGeom>
          <a:solidFill>
            <a:srgbClr val="6CDDB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630" name="Google Shape;630;p55"/>
          <p:cNvSpPr txBox="1"/>
          <p:nvPr/>
        </p:nvSpPr>
        <p:spPr>
          <a:xfrm>
            <a:off x="274892" y="1024002"/>
            <a:ext cx="90798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lang="en-GB">
                <a:solidFill>
                  <a:srgbClr val="EFF8F5"/>
                </a:solidFill>
                <a:latin typeface="Montserrat"/>
                <a:ea typeface="Montserrat"/>
                <a:cs typeface="Montserrat"/>
                <a:sym typeface="Montserrat"/>
              </a:rPr>
              <a:t>Global Biodiversity Information Facility</a:t>
            </a:r>
            <a:endParaRPr b="0" i="0" sz="1400" u="none" cap="none" strike="noStrike">
              <a:solidFill>
                <a:srgbClr val="000000"/>
              </a:solidFill>
              <a:latin typeface="Arial"/>
              <a:ea typeface="Arial"/>
              <a:cs typeface="Arial"/>
              <a:sym typeface="Arial"/>
            </a:endParaRPr>
          </a:p>
        </p:txBody>
      </p:sp>
      <p:sp>
        <p:nvSpPr>
          <p:cNvPr id="631" name="Google Shape;631;p55"/>
          <p:cNvSpPr txBox="1"/>
          <p:nvPr/>
        </p:nvSpPr>
        <p:spPr>
          <a:xfrm>
            <a:off x="243975" y="618300"/>
            <a:ext cx="5145300" cy="307800"/>
          </a:xfrm>
          <a:prstGeom prst="rect">
            <a:avLst/>
          </a:prstGeom>
          <a:noFill/>
          <a:ln>
            <a:noFill/>
          </a:ln>
        </p:spPr>
        <p:txBody>
          <a:bodyPr anchorCtr="0" anchor="t" bIns="34275" lIns="68575" spcFirstLastPara="1" rIns="68575" wrap="square" tIns="34275">
            <a:normAutofit/>
          </a:bodyPr>
          <a:lstStyle/>
          <a:p>
            <a:pPr indent="0" lvl="0" marL="0" rtl="0" algn="l">
              <a:lnSpc>
                <a:spcPct val="90000"/>
              </a:lnSpc>
              <a:spcBef>
                <a:spcPts val="800"/>
              </a:spcBef>
              <a:spcAft>
                <a:spcPts val="0"/>
              </a:spcAft>
              <a:buClr>
                <a:schemeClr val="dk1"/>
              </a:buClr>
              <a:buSzPts val="1100"/>
              <a:buFont typeface="Arial"/>
              <a:buNone/>
            </a:pPr>
            <a:r>
              <a:rPr b="1" lang="en-GB" sz="1200">
                <a:solidFill>
                  <a:srgbClr val="47A52A"/>
                </a:solidFill>
                <a:latin typeface="Montserrat"/>
                <a:ea typeface="Montserrat"/>
                <a:cs typeface="Montserrat"/>
                <a:sym typeface="Montserrat"/>
              </a:rPr>
              <a:t>Data publishing and aggregation</a:t>
            </a:r>
            <a:endParaRPr b="1" sz="1200">
              <a:solidFill>
                <a:srgbClr val="47A52A"/>
              </a:solidFill>
              <a:latin typeface="Montserrat"/>
              <a:ea typeface="Montserrat"/>
              <a:cs typeface="Montserrat"/>
              <a:sym typeface="Montserrat"/>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5" name="Shape 635"/>
        <p:cNvGrpSpPr/>
        <p:nvPr/>
      </p:nvGrpSpPr>
      <p:grpSpPr>
        <a:xfrm>
          <a:off x="0" y="0"/>
          <a:ext cx="0" cy="0"/>
          <a:chOff x="0" y="0"/>
          <a:chExt cx="0" cy="0"/>
        </a:xfrm>
      </p:grpSpPr>
      <p:sp>
        <p:nvSpPr>
          <p:cNvPr id="636" name="Google Shape;636;p56"/>
          <p:cNvSpPr txBox="1"/>
          <p:nvPr>
            <p:ph idx="1" type="body"/>
          </p:nvPr>
        </p:nvSpPr>
        <p:spPr>
          <a:xfrm>
            <a:off x="119000" y="1727050"/>
            <a:ext cx="3536100" cy="17253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GB"/>
              <a:t>Two papers a day from GBIF mobilized data</a:t>
            </a:r>
            <a:endParaRPr/>
          </a:p>
        </p:txBody>
      </p:sp>
      <p:pic>
        <p:nvPicPr>
          <p:cNvPr id="637" name="Google Shape;637;p56"/>
          <p:cNvPicPr preferRelativeResize="0"/>
          <p:nvPr/>
        </p:nvPicPr>
        <p:blipFill>
          <a:blip r:embed="rId3">
            <a:alphaModFix/>
          </a:blip>
          <a:stretch>
            <a:fillRect/>
          </a:stretch>
        </p:blipFill>
        <p:spPr>
          <a:xfrm>
            <a:off x="4371697" y="1399050"/>
            <a:ext cx="4665978" cy="3744451"/>
          </a:xfrm>
          <a:prstGeom prst="rect">
            <a:avLst/>
          </a:prstGeom>
          <a:noFill/>
          <a:ln>
            <a:noFill/>
          </a:ln>
        </p:spPr>
      </p:pic>
      <p:sp>
        <p:nvSpPr>
          <p:cNvPr id="638" name="Google Shape;638;p56"/>
          <p:cNvSpPr txBox="1"/>
          <p:nvPr/>
        </p:nvSpPr>
        <p:spPr>
          <a:xfrm>
            <a:off x="73350" y="4189200"/>
            <a:ext cx="40359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000">
                <a:solidFill>
                  <a:srgbClr val="222222"/>
                </a:solidFill>
                <a:highlight>
                  <a:srgbClr val="FFFFFF"/>
                </a:highlight>
              </a:rPr>
              <a:t>Heberling, J. M., Miller, J. T., Noesgaard, D., Weingart, S. B., &amp; Schigel, D. (2021). Data integration enables global biodiversity synthesis. </a:t>
            </a:r>
            <a:r>
              <a:rPr i="1" lang="en-GB" sz="1000">
                <a:solidFill>
                  <a:srgbClr val="222222"/>
                </a:solidFill>
                <a:highlight>
                  <a:srgbClr val="FFFFFF"/>
                </a:highlight>
              </a:rPr>
              <a:t>Proceedings of the National Academy of Sciences</a:t>
            </a:r>
            <a:r>
              <a:rPr lang="en-GB" sz="1000">
                <a:solidFill>
                  <a:srgbClr val="222222"/>
                </a:solidFill>
                <a:highlight>
                  <a:srgbClr val="FFFFFF"/>
                </a:highlight>
              </a:rPr>
              <a:t>, </a:t>
            </a:r>
            <a:r>
              <a:rPr i="1" lang="en-GB" sz="1000">
                <a:solidFill>
                  <a:srgbClr val="222222"/>
                </a:solidFill>
                <a:highlight>
                  <a:srgbClr val="FFFFFF"/>
                </a:highlight>
              </a:rPr>
              <a:t>118</a:t>
            </a:r>
            <a:r>
              <a:rPr lang="en-GB" sz="1000">
                <a:solidFill>
                  <a:srgbClr val="222222"/>
                </a:solidFill>
                <a:highlight>
                  <a:srgbClr val="FFFFFF"/>
                </a:highlight>
              </a:rPr>
              <a:t>(6).</a:t>
            </a:r>
            <a:endParaRPr/>
          </a:p>
        </p:txBody>
      </p:sp>
      <p:sp>
        <p:nvSpPr>
          <p:cNvPr id="639" name="Google Shape;639;p56"/>
          <p:cNvSpPr txBox="1"/>
          <p:nvPr/>
        </p:nvSpPr>
        <p:spPr>
          <a:xfrm>
            <a:off x="243975" y="175647"/>
            <a:ext cx="7886700" cy="4839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1100"/>
              <a:buFont typeface="Arial"/>
              <a:buNone/>
            </a:pPr>
            <a:r>
              <a:rPr b="1" lang="en-GB" sz="1800">
                <a:solidFill>
                  <a:srgbClr val="005859"/>
                </a:solidFill>
                <a:latin typeface="Montserrat"/>
                <a:ea typeface="Montserrat"/>
                <a:cs typeface="Montserrat"/>
                <a:sym typeface="Montserrat"/>
              </a:rPr>
              <a:t>Biodiversity Data</a:t>
            </a:r>
            <a:endParaRPr b="1" sz="1800">
              <a:solidFill>
                <a:srgbClr val="005859"/>
              </a:solidFill>
              <a:latin typeface="Montserrat"/>
              <a:ea typeface="Montserrat"/>
              <a:cs typeface="Montserrat"/>
              <a:sym typeface="Montserrat"/>
            </a:endParaRPr>
          </a:p>
        </p:txBody>
      </p:sp>
      <p:sp>
        <p:nvSpPr>
          <p:cNvPr id="640" name="Google Shape;640;p56"/>
          <p:cNvSpPr/>
          <p:nvPr/>
        </p:nvSpPr>
        <p:spPr>
          <a:xfrm>
            <a:off x="0" y="954143"/>
            <a:ext cx="9144000" cy="444900"/>
          </a:xfrm>
          <a:prstGeom prst="homePlate">
            <a:avLst>
              <a:gd fmla="val 0" name="adj"/>
            </a:avLst>
          </a:prstGeom>
          <a:solidFill>
            <a:srgbClr val="6CDDB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641" name="Google Shape;641;p56"/>
          <p:cNvSpPr txBox="1"/>
          <p:nvPr/>
        </p:nvSpPr>
        <p:spPr>
          <a:xfrm>
            <a:off x="274892" y="1024002"/>
            <a:ext cx="90798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lang="en-GB">
                <a:solidFill>
                  <a:srgbClr val="EFF8F5"/>
                </a:solidFill>
                <a:latin typeface="Montserrat"/>
                <a:ea typeface="Montserrat"/>
                <a:cs typeface="Montserrat"/>
                <a:sym typeface="Montserrat"/>
              </a:rPr>
              <a:t>Data usage and tracking</a:t>
            </a:r>
            <a:endParaRPr b="0" i="0" sz="1400" u="none" cap="none" strike="noStrike">
              <a:solidFill>
                <a:srgbClr val="000000"/>
              </a:solidFill>
              <a:latin typeface="Arial"/>
              <a:ea typeface="Arial"/>
              <a:cs typeface="Arial"/>
              <a:sym typeface="Arial"/>
            </a:endParaRPr>
          </a:p>
        </p:txBody>
      </p:sp>
      <p:sp>
        <p:nvSpPr>
          <p:cNvPr id="642" name="Google Shape;642;p56"/>
          <p:cNvSpPr txBox="1"/>
          <p:nvPr/>
        </p:nvSpPr>
        <p:spPr>
          <a:xfrm>
            <a:off x="243975" y="618300"/>
            <a:ext cx="5145300" cy="307800"/>
          </a:xfrm>
          <a:prstGeom prst="rect">
            <a:avLst/>
          </a:prstGeom>
          <a:noFill/>
          <a:ln>
            <a:noFill/>
          </a:ln>
        </p:spPr>
        <p:txBody>
          <a:bodyPr anchorCtr="0" anchor="t" bIns="34275" lIns="68575" spcFirstLastPara="1" rIns="68575" wrap="square" tIns="34275">
            <a:normAutofit/>
          </a:bodyPr>
          <a:lstStyle/>
          <a:p>
            <a:pPr indent="0" lvl="0" marL="0" rtl="0" algn="l">
              <a:lnSpc>
                <a:spcPct val="90000"/>
              </a:lnSpc>
              <a:spcBef>
                <a:spcPts val="800"/>
              </a:spcBef>
              <a:spcAft>
                <a:spcPts val="0"/>
              </a:spcAft>
              <a:buClr>
                <a:schemeClr val="dk1"/>
              </a:buClr>
              <a:buSzPts val="1100"/>
              <a:buFont typeface="Arial"/>
              <a:buNone/>
            </a:pPr>
            <a:r>
              <a:rPr b="1" lang="en-GB" sz="1200">
                <a:solidFill>
                  <a:srgbClr val="47A52A"/>
                </a:solidFill>
                <a:latin typeface="Montserrat"/>
                <a:ea typeface="Montserrat"/>
                <a:cs typeface="Montserrat"/>
                <a:sym typeface="Montserrat"/>
              </a:rPr>
              <a:t>Data Publication</a:t>
            </a:r>
            <a:endParaRPr b="1" sz="1200">
              <a:solidFill>
                <a:srgbClr val="47A52A"/>
              </a:solidFill>
              <a:latin typeface="Montserrat"/>
              <a:ea typeface="Montserrat"/>
              <a:cs typeface="Montserrat"/>
              <a:sym typeface="Montserrat"/>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6" name="Shape 646"/>
        <p:cNvGrpSpPr/>
        <p:nvPr/>
      </p:nvGrpSpPr>
      <p:grpSpPr>
        <a:xfrm>
          <a:off x="0" y="0"/>
          <a:ext cx="0" cy="0"/>
          <a:chOff x="0" y="0"/>
          <a:chExt cx="0" cy="0"/>
        </a:xfrm>
      </p:grpSpPr>
      <p:sp>
        <p:nvSpPr>
          <p:cNvPr id="647" name="Google Shape;647;p57"/>
          <p:cNvSpPr txBox="1"/>
          <p:nvPr/>
        </p:nvSpPr>
        <p:spPr>
          <a:xfrm>
            <a:off x="243975" y="175647"/>
            <a:ext cx="7886700" cy="4839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1100"/>
              <a:buFont typeface="Arial"/>
              <a:buNone/>
            </a:pPr>
            <a:r>
              <a:rPr b="1" lang="en-GB" sz="1800">
                <a:solidFill>
                  <a:srgbClr val="005859"/>
                </a:solidFill>
                <a:latin typeface="Montserrat"/>
                <a:ea typeface="Montserrat"/>
                <a:cs typeface="Montserrat"/>
                <a:sym typeface="Montserrat"/>
              </a:rPr>
              <a:t>Biodiversity Data</a:t>
            </a:r>
            <a:endParaRPr b="1" sz="1800">
              <a:solidFill>
                <a:srgbClr val="005859"/>
              </a:solidFill>
              <a:latin typeface="Montserrat"/>
              <a:ea typeface="Montserrat"/>
              <a:cs typeface="Montserrat"/>
              <a:sym typeface="Montserrat"/>
            </a:endParaRPr>
          </a:p>
        </p:txBody>
      </p:sp>
      <p:sp>
        <p:nvSpPr>
          <p:cNvPr id="648" name="Google Shape;648;p57"/>
          <p:cNvSpPr/>
          <p:nvPr/>
        </p:nvSpPr>
        <p:spPr>
          <a:xfrm>
            <a:off x="0" y="954143"/>
            <a:ext cx="9144000" cy="444900"/>
          </a:xfrm>
          <a:prstGeom prst="homePlate">
            <a:avLst>
              <a:gd fmla="val 0" name="adj"/>
            </a:avLst>
          </a:prstGeom>
          <a:solidFill>
            <a:srgbClr val="6CDDB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649" name="Google Shape;649;p57"/>
          <p:cNvSpPr txBox="1"/>
          <p:nvPr/>
        </p:nvSpPr>
        <p:spPr>
          <a:xfrm>
            <a:off x="274892" y="1024002"/>
            <a:ext cx="90798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lang="en-GB">
                <a:solidFill>
                  <a:srgbClr val="EFF8F5"/>
                </a:solidFill>
                <a:latin typeface="Montserrat"/>
                <a:ea typeface="Montserrat"/>
                <a:cs typeface="Montserrat"/>
                <a:sym typeface="Montserrat"/>
              </a:rPr>
              <a:t>How do we make sure that this works?</a:t>
            </a:r>
            <a:endParaRPr b="0" i="0" sz="1400" u="none" cap="none" strike="noStrike">
              <a:solidFill>
                <a:srgbClr val="000000"/>
              </a:solidFill>
              <a:latin typeface="Arial"/>
              <a:ea typeface="Arial"/>
              <a:cs typeface="Arial"/>
              <a:sym typeface="Arial"/>
            </a:endParaRPr>
          </a:p>
        </p:txBody>
      </p:sp>
      <p:sp>
        <p:nvSpPr>
          <p:cNvPr id="650" name="Google Shape;650;p57"/>
          <p:cNvSpPr txBox="1"/>
          <p:nvPr/>
        </p:nvSpPr>
        <p:spPr>
          <a:xfrm>
            <a:off x="243975" y="618300"/>
            <a:ext cx="5145300" cy="307800"/>
          </a:xfrm>
          <a:prstGeom prst="rect">
            <a:avLst/>
          </a:prstGeom>
          <a:noFill/>
          <a:ln>
            <a:noFill/>
          </a:ln>
        </p:spPr>
        <p:txBody>
          <a:bodyPr anchorCtr="0" anchor="t" bIns="34275" lIns="68575" spcFirstLastPara="1" rIns="68575" wrap="square" tIns="34275">
            <a:normAutofit/>
          </a:bodyPr>
          <a:lstStyle/>
          <a:p>
            <a:pPr indent="0" lvl="0" marL="0" rtl="0" algn="l">
              <a:lnSpc>
                <a:spcPct val="90000"/>
              </a:lnSpc>
              <a:spcBef>
                <a:spcPts val="800"/>
              </a:spcBef>
              <a:spcAft>
                <a:spcPts val="0"/>
              </a:spcAft>
              <a:buClr>
                <a:schemeClr val="dk1"/>
              </a:buClr>
              <a:buSzPts val="1100"/>
              <a:buFont typeface="Arial"/>
              <a:buNone/>
            </a:pPr>
            <a:r>
              <a:rPr b="1" lang="en-GB" sz="1200">
                <a:solidFill>
                  <a:srgbClr val="47A52A"/>
                </a:solidFill>
                <a:latin typeface="Montserrat"/>
                <a:ea typeface="Montserrat"/>
                <a:cs typeface="Montserrat"/>
                <a:sym typeface="Montserrat"/>
              </a:rPr>
              <a:t>FAIR data principles</a:t>
            </a:r>
            <a:endParaRPr b="1" sz="1200">
              <a:solidFill>
                <a:srgbClr val="47A52A"/>
              </a:solidFill>
              <a:latin typeface="Montserrat"/>
              <a:ea typeface="Montserrat"/>
              <a:cs typeface="Montserrat"/>
              <a:sym typeface="Montserrat"/>
            </a:endParaRPr>
          </a:p>
        </p:txBody>
      </p:sp>
      <p:sp>
        <p:nvSpPr>
          <p:cNvPr id="651" name="Google Shape;651;p57"/>
          <p:cNvSpPr txBox="1"/>
          <p:nvPr/>
        </p:nvSpPr>
        <p:spPr>
          <a:xfrm>
            <a:off x="5045650" y="175650"/>
            <a:ext cx="37269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u="sng">
                <a:solidFill>
                  <a:schemeClr val="hlink"/>
                </a:solidFill>
                <a:latin typeface="Montserrat"/>
                <a:ea typeface="Montserrat"/>
                <a:cs typeface="Montserrat"/>
                <a:sym typeface="Montserrat"/>
                <a:hlinkClick r:id="rId3"/>
              </a:rPr>
              <a:t>https://www.go-fair.org/fair-principles/</a:t>
            </a:r>
            <a:r>
              <a:rPr lang="en-GB">
                <a:latin typeface="Montserrat"/>
                <a:ea typeface="Montserrat"/>
                <a:cs typeface="Montserrat"/>
                <a:sym typeface="Montserrat"/>
              </a:rPr>
              <a:t> </a:t>
            </a:r>
            <a:endParaRPr>
              <a:latin typeface="Montserrat"/>
              <a:ea typeface="Montserrat"/>
              <a:cs typeface="Montserrat"/>
              <a:sym typeface="Montserrat"/>
            </a:endParaRPr>
          </a:p>
        </p:txBody>
      </p:sp>
      <p:pic>
        <p:nvPicPr>
          <p:cNvPr id="652" name="Google Shape;652;p57"/>
          <p:cNvPicPr preferRelativeResize="0"/>
          <p:nvPr/>
        </p:nvPicPr>
        <p:blipFill>
          <a:blip r:embed="rId4">
            <a:alphaModFix/>
          </a:blip>
          <a:stretch>
            <a:fillRect/>
          </a:stretch>
        </p:blipFill>
        <p:spPr>
          <a:xfrm>
            <a:off x="1329150" y="1509503"/>
            <a:ext cx="6556674" cy="3431324"/>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6" name="Shape 656"/>
        <p:cNvGrpSpPr/>
        <p:nvPr/>
      </p:nvGrpSpPr>
      <p:grpSpPr>
        <a:xfrm>
          <a:off x="0" y="0"/>
          <a:ext cx="0" cy="0"/>
          <a:chOff x="0" y="0"/>
          <a:chExt cx="0" cy="0"/>
        </a:xfrm>
      </p:grpSpPr>
      <p:sp>
        <p:nvSpPr>
          <p:cNvPr id="657" name="Google Shape;657;p58"/>
          <p:cNvSpPr txBox="1"/>
          <p:nvPr/>
        </p:nvSpPr>
        <p:spPr>
          <a:xfrm>
            <a:off x="243975" y="175647"/>
            <a:ext cx="7886700" cy="4839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1100"/>
              <a:buFont typeface="Arial"/>
              <a:buNone/>
            </a:pPr>
            <a:r>
              <a:rPr b="1" lang="en-GB" sz="1800">
                <a:solidFill>
                  <a:srgbClr val="005859"/>
                </a:solidFill>
                <a:latin typeface="Montserrat"/>
                <a:ea typeface="Montserrat"/>
                <a:cs typeface="Montserrat"/>
                <a:sym typeface="Montserrat"/>
              </a:rPr>
              <a:t>Biodiversity Data</a:t>
            </a:r>
            <a:endParaRPr b="1" sz="1800">
              <a:solidFill>
                <a:srgbClr val="005859"/>
              </a:solidFill>
              <a:latin typeface="Montserrat"/>
              <a:ea typeface="Montserrat"/>
              <a:cs typeface="Montserrat"/>
              <a:sym typeface="Montserrat"/>
            </a:endParaRPr>
          </a:p>
        </p:txBody>
      </p:sp>
      <p:sp>
        <p:nvSpPr>
          <p:cNvPr id="658" name="Google Shape;658;p58"/>
          <p:cNvSpPr/>
          <p:nvPr/>
        </p:nvSpPr>
        <p:spPr>
          <a:xfrm>
            <a:off x="0" y="954143"/>
            <a:ext cx="9144000" cy="444900"/>
          </a:xfrm>
          <a:prstGeom prst="homePlate">
            <a:avLst>
              <a:gd fmla="val 0" name="adj"/>
            </a:avLst>
          </a:prstGeom>
          <a:solidFill>
            <a:srgbClr val="6CDDB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659" name="Google Shape;659;p58"/>
          <p:cNvSpPr txBox="1"/>
          <p:nvPr/>
        </p:nvSpPr>
        <p:spPr>
          <a:xfrm>
            <a:off x="274892" y="1024002"/>
            <a:ext cx="90798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lang="en-GB">
                <a:solidFill>
                  <a:srgbClr val="EFF8F5"/>
                </a:solidFill>
                <a:latin typeface="Montserrat"/>
                <a:ea typeface="Montserrat"/>
                <a:cs typeface="Montserrat"/>
                <a:sym typeface="Montserrat"/>
              </a:rPr>
              <a:t>Findability</a:t>
            </a:r>
            <a:endParaRPr b="0" i="0" sz="1400" u="none" cap="none" strike="noStrike">
              <a:solidFill>
                <a:srgbClr val="000000"/>
              </a:solidFill>
              <a:latin typeface="Arial"/>
              <a:ea typeface="Arial"/>
              <a:cs typeface="Arial"/>
              <a:sym typeface="Arial"/>
            </a:endParaRPr>
          </a:p>
        </p:txBody>
      </p:sp>
      <p:sp>
        <p:nvSpPr>
          <p:cNvPr id="660" name="Google Shape;660;p58"/>
          <p:cNvSpPr txBox="1"/>
          <p:nvPr/>
        </p:nvSpPr>
        <p:spPr>
          <a:xfrm>
            <a:off x="243975" y="618300"/>
            <a:ext cx="5145300" cy="307800"/>
          </a:xfrm>
          <a:prstGeom prst="rect">
            <a:avLst/>
          </a:prstGeom>
          <a:noFill/>
          <a:ln>
            <a:noFill/>
          </a:ln>
        </p:spPr>
        <p:txBody>
          <a:bodyPr anchorCtr="0" anchor="t" bIns="34275" lIns="68575" spcFirstLastPara="1" rIns="68575" wrap="square" tIns="34275">
            <a:normAutofit/>
          </a:bodyPr>
          <a:lstStyle/>
          <a:p>
            <a:pPr indent="0" lvl="0" marL="0" rtl="0" algn="l">
              <a:lnSpc>
                <a:spcPct val="90000"/>
              </a:lnSpc>
              <a:spcBef>
                <a:spcPts val="800"/>
              </a:spcBef>
              <a:spcAft>
                <a:spcPts val="0"/>
              </a:spcAft>
              <a:buClr>
                <a:schemeClr val="dk1"/>
              </a:buClr>
              <a:buSzPts val="1100"/>
              <a:buFont typeface="Arial"/>
              <a:buNone/>
            </a:pPr>
            <a:r>
              <a:rPr b="1" lang="en-GB" sz="1200">
                <a:solidFill>
                  <a:srgbClr val="47A52A"/>
                </a:solidFill>
                <a:latin typeface="Montserrat"/>
                <a:ea typeface="Montserrat"/>
                <a:cs typeface="Montserrat"/>
                <a:sym typeface="Montserrat"/>
              </a:rPr>
              <a:t>FAIR data principles</a:t>
            </a:r>
            <a:endParaRPr b="1" sz="1200">
              <a:solidFill>
                <a:srgbClr val="47A52A"/>
              </a:solidFill>
              <a:latin typeface="Montserrat"/>
              <a:ea typeface="Montserrat"/>
              <a:cs typeface="Montserrat"/>
              <a:sym typeface="Montserrat"/>
            </a:endParaRPr>
          </a:p>
        </p:txBody>
      </p:sp>
      <p:pic>
        <p:nvPicPr>
          <p:cNvPr id="661" name="Google Shape;661;p58"/>
          <p:cNvPicPr preferRelativeResize="0"/>
          <p:nvPr/>
        </p:nvPicPr>
        <p:blipFill>
          <a:blip r:embed="rId3">
            <a:alphaModFix/>
          </a:blip>
          <a:stretch>
            <a:fillRect/>
          </a:stretch>
        </p:blipFill>
        <p:spPr>
          <a:xfrm>
            <a:off x="96475" y="1488543"/>
            <a:ext cx="5531708" cy="3439657"/>
          </a:xfrm>
          <a:prstGeom prst="rect">
            <a:avLst/>
          </a:prstGeom>
          <a:noFill/>
          <a:ln>
            <a:noFill/>
          </a:ln>
        </p:spPr>
      </p:pic>
      <p:sp>
        <p:nvSpPr>
          <p:cNvPr id="662" name="Google Shape;662;p58"/>
          <p:cNvSpPr/>
          <p:nvPr/>
        </p:nvSpPr>
        <p:spPr>
          <a:xfrm>
            <a:off x="1027300" y="3137825"/>
            <a:ext cx="1628400" cy="202800"/>
          </a:xfrm>
          <a:prstGeom prst="roundRect">
            <a:avLst>
              <a:gd fmla="val 16667" name="adj"/>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663" name="Google Shape;663;p58"/>
          <p:cNvPicPr preferRelativeResize="0"/>
          <p:nvPr/>
        </p:nvPicPr>
        <p:blipFill>
          <a:blip r:embed="rId4">
            <a:alphaModFix/>
          </a:blip>
          <a:stretch>
            <a:fillRect/>
          </a:stretch>
        </p:blipFill>
        <p:spPr>
          <a:xfrm>
            <a:off x="6268651" y="3693249"/>
            <a:ext cx="2565176" cy="1285101"/>
          </a:xfrm>
          <a:prstGeom prst="rect">
            <a:avLst/>
          </a:prstGeom>
          <a:noFill/>
          <a:ln>
            <a:noFill/>
          </a:ln>
        </p:spPr>
      </p:pic>
      <p:pic>
        <p:nvPicPr>
          <p:cNvPr id="664" name="Google Shape;664;p58"/>
          <p:cNvPicPr preferRelativeResize="0"/>
          <p:nvPr/>
        </p:nvPicPr>
        <p:blipFill>
          <a:blip r:embed="rId5">
            <a:alphaModFix/>
          </a:blip>
          <a:stretch>
            <a:fillRect/>
          </a:stretch>
        </p:blipFill>
        <p:spPr>
          <a:xfrm>
            <a:off x="6527859" y="1778213"/>
            <a:ext cx="1602819" cy="79636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6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6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8" name="Shape 668"/>
        <p:cNvGrpSpPr/>
        <p:nvPr/>
      </p:nvGrpSpPr>
      <p:grpSpPr>
        <a:xfrm>
          <a:off x="0" y="0"/>
          <a:ext cx="0" cy="0"/>
          <a:chOff x="0" y="0"/>
          <a:chExt cx="0" cy="0"/>
        </a:xfrm>
      </p:grpSpPr>
      <p:sp>
        <p:nvSpPr>
          <p:cNvPr id="669" name="Google Shape;669;p59"/>
          <p:cNvSpPr txBox="1"/>
          <p:nvPr/>
        </p:nvSpPr>
        <p:spPr>
          <a:xfrm>
            <a:off x="243975" y="175647"/>
            <a:ext cx="7886700" cy="4839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1100"/>
              <a:buFont typeface="Arial"/>
              <a:buNone/>
            </a:pPr>
            <a:r>
              <a:rPr b="1" lang="en-GB" sz="1800">
                <a:solidFill>
                  <a:srgbClr val="005859"/>
                </a:solidFill>
                <a:latin typeface="Montserrat"/>
                <a:ea typeface="Montserrat"/>
                <a:cs typeface="Montserrat"/>
                <a:sym typeface="Montserrat"/>
              </a:rPr>
              <a:t>Biodiversity Data</a:t>
            </a:r>
            <a:endParaRPr b="1" sz="1800">
              <a:solidFill>
                <a:srgbClr val="005859"/>
              </a:solidFill>
              <a:latin typeface="Montserrat"/>
              <a:ea typeface="Montserrat"/>
              <a:cs typeface="Montserrat"/>
              <a:sym typeface="Montserrat"/>
            </a:endParaRPr>
          </a:p>
        </p:txBody>
      </p:sp>
      <p:sp>
        <p:nvSpPr>
          <p:cNvPr id="670" name="Google Shape;670;p59"/>
          <p:cNvSpPr/>
          <p:nvPr/>
        </p:nvSpPr>
        <p:spPr>
          <a:xfrm>
            <a:off x="0" y="954143"/>
            <a:ext cx="9144000" cy="444900"/>
          </a:xfrm>
          <a:prstGeom prst="homePlate">
            <a:avLst>
              <a:gd fmla="val 0" name="adj"/>
            </a:avLst>
          </a:prstGeom>
          <a:solidFill>
            <a:srgbClr val="6CDDB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671" name="Google Shape;671;p59"/>
          <p:cNvSpPr txBox="1"/>
          <p:nvPr/>
        </p:nvSpPr>
        <p:spPr>
          <a:xfrm>
            <a:off x="274892" y="1024002"/>
            <a:ext cx="90798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lang="en-GB">
                <a:solidFill>
                  <a:srgbClr val="EFF8F5"/>
                </a:solidFill>
                <a:latin typeface="Montserrat"/>
                <a:ea typeface="Montserrat"/>
                <a:cs typeface="Montserrat"/>
                <a:sym typeface="Montserrat"/>
              </a:rPr>
              <a:t>How do we make sure that this works?</a:t>
            </a:r>
            <a:endParaRPr b="0" i="0" sz="1400" u="none" cap="none" strike="noStrike">
              <a:solidFill>
                <a:srgbClr val="000000"/>
              </a:solidFill>
              <a:latin typeface="Arial"/>
              <a:ea typeface="Arial"/>
              <a:cs typeface="Arial"/>
              <a:sym typeface="Arial"/>
            </a:endParaRPr>
          </a:p>
        </p:txBody>
      </p:sp>
      <p:sp>
        <p:nvSpPr>
          <p:cNvPr id="672" name="Google Shape;672;p59"/>
          <p:cNvSpPr txBox="1"/>
          <p:nvPr/>
        </p:nvSpPr>
        <p:spPr>
          <a:xfrm>
            <a:off x="243975" y="618300"/>
            <a:ext cx="5145300" cy="307800"/>
          </a:xfrm>
          <a:prstGeom prst="rect">
            <a:avLst/>
          </a:prstGeom>
          <a:noFill/>
          <a:ln>
            <a:noFill/>
          </a:ln>
        </p:spPr>
        <p:txBody>
          <a:bodyPr anchorCtr="0" anchor="t" bIns="34275" lIns="68575" spcFirstLastPara="1" rIns="68575" wrap="square" tIns="34275">
            <a:normAutofit/>
          </a:bodyPr>
          <a:lstStyle/>
          <a:p>
            <a:pPr indent="0" lvl="0" marL="0" rtl="0" algn="l">
              <a:lnSpc>
                <a:spcPct val="90000"/>
              </a:lnSpc>
              <a:spcBef>
                <a:spcPts val="800"/>
              </a:spcBef>
              <a:spcAft>
                <a:spcPts val="0"/>
              </a:spcAft>
              <a:buClr>
                <a:schemeClr val="dk1"/>
              </a:buClr>
              <a:buSzPts val="1100"/>
              <a:buFont typeface="Arial"/>
              <a:buNone/>
            </a:pPr>
            <a:r>
              <a:rPr b="1" lang="en-GB" sz="1200">
                <a:solidFill>
                  <a:srgbClr val="47A52A"/>
                </a:solidFill>
                <a:latin typeface="Montserrat"/>
                <a:ea typeface="Montserrat"/>
                <a:cs typeface="Montserrat"/>
                <a:sym typeface="Montserrat"/>
              </a:rPr>
              <a:t>FAIR data principles</a:t>
            </a:r>
            <a:endParaRPr b="1" sz="1200">
              <a:solidFill>
                <a:srgbClr val="47A52A"/>
              </a:solidFill>
              <a:latin typeface="Montserrat"/>
              <a:ea typeface="Montserrat"/>
              <a:cs typeface="Montserrat"/>
              <a:sym typeface="Montserrat"/>
            </a:endParaRPr>
          </a:p>
        </p:txBody>
      </p:sp>
      <p:sp>
        <p:nvSpPr>
          <p:cNvPr id="673" name="Google Shape;673;p59"/>
          <p:cNvSpPr txBox="1"/>
          <p:nvPr/>
        </p:nvSpPr>
        <p:spPr>
          <a:xfrm>
            <a:off x="5045650" y="175650"/>
            <a:ext cx="37269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u="sng">
                <a:solidFill>
                  <a:schemeClr val="hlink"/>
                </a:solidFill>
                <a:latin typeface="Montserrat"/>
                <a:ea typeface="Montserrat"/>
                <a:cs typeface="Montserrat"/>
                <a:sym typeface="Montserrat"/>
                <a:hlinkClick r:id="rId3"/>
              </a:rPr>
              <a:t>https://www.go-fair.org/fair-principles/</a:t>
            </a:r>
            <a:r>
              <a:rPr lang="en-GB">
                <a:latin typeface="Montserrat"/>
                <a:ea typeface="Montserrat"/>
                <a:cs typeface="Montserrat"/>
                <a:sym typeface="Montserrat"/>
              </a:rPr>
              <a:t> </a:t>
            </a:r>
            <a:endParaRPr>
              <a:latin typeface="Montserrat"/>
              <a:ea typeface="Montserrat"/>
              <a:cs typeface="Montserrat"/>
              <a:sym typeface="Montserrat"/>
            </a:endParaRPr>
          </a:p>
        </p:txBody>
      </p:sp>
      <p:pic>
        <p:nvPicPr>
          <p:cNvPr id="674" name="Google Shape;674;p59"/>
          <p:cNvPicPr preferRelativeResize="0"/>
          <p:nvPr/>
        </p:nvPicPr>
        <p:blipFill>
          <a:blip r:embed="rId4">
            <a:alphaModFix/>
          </a:blip>
          <a:stretch>
            <a:fillRect/>
          </a:stretch>
        </p:blipFill>
        <p:spPr>
          <a:xfrm>
            <a:off x="1329150" y="1509503"/>
            <a:ext cx="6556674" cy="3431324"/>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8" name="Shape 678"/>
        <p:cNvGrpSpPr/>
        <p:nvPr/>
      </p:nvGrpSpPr>
      <p:grpSpPr>
        <a:xfrm>
          <a:off x="0" y="0"/>
          <a:ext cx="0" cy="0"/>
          <a:chOff x="0" y="0"/>
          <a:chExt cx="0" cy="0"/>
        </a:xfrm>
      </p:grpSpPr>
      <p:sp>
        <p:nvSpPr>
          <p:cNvPr id="679" name="Google Shape;679;p60"/>
          <p:cNvSpPr txBox="1"/>
          <p:nvPr/>
        </p:nvSpPr>
        <p:spPr>
          <a:xfrm>
            <a:off x="243975" y="175647"/>
            <a:ext cx="7886700" cy="4839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1100"/>
              <a:buFont typeface="Arial"/>
              <a:buNone/>
            </a:pPr>
            <a:r>
              <a:rPr b="1" lang="en-GB" sz="1800">
                <a:solidFill>
                  <a:srgbClr val="005859"/>
                </a:solidFill>
                <a:latin typeface="Montserrat"/>
                <a:ea typeface="Montserrat"/>
                <a:cs typeface="Montserrat"/>
                <a:sym typeface="Montserrat"/>
              </a:rPr>
              <a:t>Biodiversity Data</a:t>
            </a:r>
            <a:endParaRPr b="1" sz="1800">
              <a:solidFill>
                <a:srgbClr val="005859"/>
              </a:solidFill>
              <a:latin typeface="Montserrat"/>
              <a:ea typeface="Montserrat"/>
              <a:cs typeface="Montserrat"/>
              <a:sym typeface="Montserrat"/>
            </a:endParaRPr>
          </a:p>
        </p:txBody>
      </p:sp>
      <p:sp>
        <p:nvSpPr>
          <p:cNvPr id="680" name="Google Shape;680;p60"/>
          <p:cNvSpPr/>
          <p:nvPr/>
        </p:nvSpPr>
        <p:spPr>
          <a:xfrm>
            <a:off x="0" y="954143"/>
            <a:ext cx="9144000" cy="444900"/>
          </a:xfrm>
          <a:prstGeom prst="homePlate">
            <a:avLst>
              <a:gd fmla="val 0" name="adj"/>
            </a:avLst>
          </a:prstGeom>
          <a:solidFill>
            <a:srgbClr val="6CDDB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681" name="Google Shape;681;p60"/>
          <p:cNvSpPr txBox="1"/>
          <p:nvPr/>
        </p:nvSpPr>
        <p:spPr>
          <a:xfrm>
            <a:off x="274892" y="1024002"/>
            <a:ext cx="90798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lang="en-GB">
                <a:solidFill>
                  <a:srgbClr val="EFF8F5"/>
                </a:solidFill>
                <a:latin typeface="Montserrat"/>
                <a:ea typeface="Montserrat"/>
                <a:cs typeface="Montserrat"/>
                <a:sym typeface="Montserrat"/>
              </a:rPr>
              <a:t>The “I” in FAIR</a:t>
            </a:r>
            <a:endParaRPr b="0" i="0" sz="1400" u="none" cap="none" strike="noStrike">
              <a:solidFill>
                <a:srgbClr val="000000"/>
              </a:solidFill>
              <a:latin typeface="Arial"/>
              <a:ea typeface="Arial"/>
              <a:cs typeface="Arial"/>
              <a:sym typeface="Arial"/>
            </a:endParaRPr>
          </a:p>
        </p:txBody>
      </p:sp>
      <p:sp>
        <p:nvSpPr>
          <p:cNvPr id="682" name="Google Shape;682;p60"/>
          <p:cNvSpPr txBox="1"/>
          <p:nvPr/>
        </p:nvSpPr>
        <p:spPr>
          <a:xfrm>
            <a:off x="243975" y="618300"/>
            <a:ext cx="5145300" cy="307800"/>
          </a:xfrm>
          <a:prstGeom prst="rect">
            <a:avLst/>
          </a:prstGeom>
          <a:noFill/>
          <a:ln>
            <a:noFill/>
          </a:ln>
        </p:spPr>
        <p:txBody>
          <a:bodyPr anchorCtr="0" anchor="t" bIns="34275" lIns="68575" spcFirstLastPara="1" rIns="68575" wrap="square" tIns="34275">
            <a:normAutofit/>
          </a:bodyPr>
          <a:lstStyle/>
          <a:p>
            <a:pPr indent="0" lvl="0" marL="0" rtl="0" algn="l">
              <a:lnSpc>
                <a:spcPct val="90000"/>
              </a:lnSpc>
              <a:spcBef>
                <a:spcPts val="800"/>
              </a:spcBef>
              <a:spcAft>
                <a:spcPts val="0"/>
              </a:spcAft>
              <a:buClr>
                <a:schemeClr val="dk1"/>
              </a:buClr>
              <a:buSzPts val="1100"/>
              <a:buFont typeface="Arial"/>
              <a:buNone/>
            </a:pPr>
            <a:r>
              <a:rPr b="1" lang="en-GB" sz="1200">
                <a:solidFill>
                  <a:srgbClr val="47A52A"/>
                </a:solidFill>
                <a:latin typeface="Montserrat"/>
                <a:ea typeface="Montserrat"/>
                <a:cs typeface="Montserrat"/>
                <a:sym typeface="Montserrat"/>
              </a:rPr>
              <a:t>FAIR data principles</a:t>
            </a:r>
            <a:endParaRPr b="1" sz="1200">
              <a:solidFill>
                <a:srgbClr val="47A52A"/>
              </a:solidFill>
              <a:latin typeface="Montserrat"/>
              <a:ea typeface="Montserrat"/>
              <a:cs typeface="Montserrat"/>
              <a:sym typeface="Montserrat"/>
            </a:endParaRPr>
          </a:p>
        </p:txBody>
      </p:sp>
      <p:pic>
        <p:nvPicPr>
          <p:cNvPr id="683" name="Google Shape;683;p60"/>
          <p:cNvPicPr preferRelativeResize="0"/>
          <p:nvPr/>
        </p:nvPicPr>
        <p:blipFill>
          <a:blip r:embed="rId3">
            <a:alphaModFix/>
          </a:blip>
          <a:stretch>
            <a:fillRect/>
          </a:stretch>
        </p:blipFill>
        <p:spPr>
          <a:xfrm>
            <a:off x="152400" y="1551443"/>
            <a:ext cx="4983185" cy="3439657"/>
          </a:xfrm>
          <a:prstGeom prst="rect">
            <a:avLst/>
          </a:prstGeom>
          <a:noFill/>
          <a:ln>
            <a:noFill/>
          </a:ln>
        </p:spPr>
      </p:pic>
      <p:sp>
        <p:nvSpPr>
          <p:cNvPr id="684" name="Google Shape;684;p60"/>
          <p:cNvSpPr txBox="1"/>
          <p:nvPr/>
        </p:nvSpPr>
        <p:spPr>
          <a:xfrm>
            <a:off x="5297225" y="2110500"/>
            <a:ext cx="3585000" cy="192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800">
                <a:solidFill>
                  <a:schemeClr val="dk2"/>
                </a:solidFill>
                <a:latin typeface="Montserrat"/>
                <a:ea typeface="Montserrat"/>
                <a:cs typeface="Montserrat"/>
                <a:sym typeface="Montserrat"/>
              </a:rPr>
              <a:t>Community agreed and curated data standards to be able to talk about biodiversity data.</a:t>
            </a:r>
            <a:endParaRPr sz="1800">
              <a:solidFill>
                <a:schemeClr val="dk2"/>
              </a:solidFill>
              <a:latin typeface="Montserrat"/>
              <a:ea typeface="Montserrat"/>
              <a:cs typeface="Montserrat"/>
              <a:sym typeface="Montserrat"/>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8" name="Shape 688"/>
        <p:cNvGrpSpPr/>
        <p:nvPr/>
      </p:nvGrpSpPr>
      <p:grpSpPr>
        <a:xfrm>
          <a:off x="0" y="0"/>
          <a:ext cx="0" cy="0"/>
          <a:chOff x="0" y="0"/>
          <a:chExt cx="0" cy="0"/>
        </a:xfrm>
      </p:grpSpPr>
      <p:sp>
        <p:nvSpPr>
          <p:cNvPr id="689" name="Google Shape;689;p61"/>
          <p:cNvSpPr txBox="1"/>
          <p:nvPr/>
        </p:nvSpPr>
        <p:spPr>
          <a:xfrm>
            <a:off x="243975" y="175647"/>
            <a:ext cx="7886700" cy="4839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1100"/>
              <a:buFont typeface="Arial"/>
              <a:buNone/>
            </a:pPr>
            <a:r>
              <a:rPr b="1" lang="en-GB" sz="1800">
                <a:solidFill>
                  <a:srgbClr val="005859"/>
                </a:solidFill>
                <a:latin typeface="Montserrat"/>
                <a:ea typeface="Montserrat"/>
                <a:cs typeface="Montserrat"/>
                <a:sym typeface="Montserrat"/>
              </a:rPr>
              <a:t>Biodiversity Data</a:t>
            </a:r>
            <a:endParaRPr b="1" sz="1800">
              <a:solidFill>
                <a:srgbClr val="005859"/>
              </a:solidFill>
              <a:latin typeface="Montserrat"/>
              <a:ea typeface="Montserrat"/>
              <a:cs typeface="Montserrat"/>
              <a:sym typeface="Montserrat"/>
            </a:endParaRPr>
          </a:p>
        </p:txBody>
      </p:sp>
      <p:sp>
        <p:nvSpPr>
          <p:cNvPr id="690" name="Google Shape;690;p61"/>
          <p:cNvSpPr/>
          <p:nvPr/>
        </p:nvSpPr>
        <p:spPr>
          <a:xfrm>
            <a:off x="0" y="954143"/>
            <a:ext cx="9144000" cy="444900"/>
          </a:xfrm>
          <a:prstGeom prst="homePlate">
            <a:avLst>
              <a:gd fmla="val 0" name="adj"/>
            </a:avLst>
          </a:prstGeom>
          <a:solidFill>
            <a:srgbClr val="6CDDB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691" name="Google Shape;691;p61"/>
          <p:cNvSpPr txBox="1"/>
          <p:nvPr/>
        </p:nvSpPr>
        <p:spPr>
          <a:xfrm>
            <a:off x="274892" y="1024002"/>
            <a:ext cx="90798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lang="en-GB">
                <a:solidFill>
                  <a:srgbClr val="EFF8F5"/>
                </a:solidFill>
                <a:latin typeface="Montserrat"/>
                <a:ea typeface="Montserrat"/>
                <a:cs typeface="Montserrat"/>
                <a:sym typeface="Montserrat"/>
              </a:rPr>
              <a:t>Darwin Core (DwC)</a:t>
            </a:r>
            <a:endParaRPr b="0" i="0" sz="1400" u="none" cap="none" strike="noStrike">
              <a:solidFill>
                <a:srgbClr val="000000"/>
              </a:solidFill>
              <a:latin typeface="Arial"/>
              <a:ea typeface="Arial"/>
              <a:cs typeface="Arial"/>
              <a:sym typeface="Arial"/>
            </a:endParaRPr>
          </a:p>
        </p:txBody>
      </p:sp>
      <p:sp>
        <p:nvSpPr>
          <p:cNvPr id="692" name="Google Shape;692;p61"/>
          <p:cNvSpPr txBox="1"/>
          <p:nvPr/>
        </p:nvSpPr>
        <p:spPr>
          <a:xfrm>
            <a:off x="243975" y="618300"/>
            <a:ext cx="5145300" cy="307800"/>
          </a:xfrm>
          <a:prstGeom prst="rect">
            <a:avLst/>
          </a:prstGeom>
          <a:noFill/>
          <a:ln>
            <a:noFill/>
          </a:ln>
        </p:spPr>
        <p:txBody>
          <a:bodyPr anchorCtr="0" anchor="t" bIns="34275" lIns="68575" spcFirstLastPara="1" rIns="68575" wrap="square" tIns="34275">
            <a:normAutofit/>
          </a:bodyPr>
          <a:lstStyle/>
          <a:p>
            <a:pPr indent="0" lvl="0" marL="0" rtl="0" algn="l">
              <a:lnSpc>
                <a:spcPct val="90000"/>
              </a:lnSpc>
              <a:spcBef>
                <a:spcPts val="800"/>
              </a:spcBef>
              <a:spcAft>
                <a:spcPts val="0"/>
              </a:spcAft>
              <a:buClr>
                <a:schemeClr val="dk1"/>
              </a:buClr>
              <a:buSzPts val="1100"/>
              <a:buFont typeface="Arial"/>
              <a:buNone/>
            </a:pPr>
            <a:r>
              <a:rPr b="1" lang="en-GB" sz="1200">
                <a:solidFill>
                  <a:srgbClr val="47A52A"/>
                </a:solidFill>
                <a:latin typeface="Montserrat"/>
                <a:ea typeface="Montserrat"/>
                <a:cs typeface="Montserrat"/>
                <a:sym typeface="Montserrat"/>
              </a:rPr>
              <a:t>FAIR data principles</a:t>
            </a:r>
            <a:endParaRPr b="1" sz="1200">
              <a:solidFill>
                <a:srgbClr val="47A52A"/>
              </a:solidFill>
              <a:latin typeface="Montserrat"/>
              <a:ea typeface="Montserrat"/>
              <a:cs typeface="Montserrat"/>
              <a:sym typeface="Montserrat"/>
            </a:endParaRPr>
          </a:p>
        </p:txBody>
      </p:sp>
      <p:pic>
        <p:nvPicPr>
          <p:cNvPr id="693" name="Google Shape;693;p61"/>
          <p:cNvPicPr preferRelativeResize="0"/>
          <p:nvPr/>
        </p:nvPicPr>
        <p:blipFill>
          <a:blip r:embed="rId3">
            <a:alphaModFix/>
          </a:blip>
          <a:stretch>
            <a:fillRect/>
          </a:stretch>
        </p:blipFill>
        <p:spPr>
          <a:xfrm>
            <a:off x="7460000" y="139775"/>
            <a:ext cx="1489875" cy="1946775"/>
          </a:xfrm>
          <a:prstGeom prst="rect">
            <a:avLst/>
          </a:prstGeom>
          <a:noFill/>
          <a:ln>
            <a:noFill/>
          </a:ln>
        </p:spPr>
      </p:pic>
      <p:sp>
        <p:nvSpPr>
          <p:cNvPr id="694" name="Google Shape;694;p61"/>
          <p:cNvSpPr txBox="1"/>
          <p:nvPr/>
        </p:nvSpPr>
        <p:spPr>
          <a:xfrm>
            <a:off x="144325" y="4374775"/>
            <a:ext cx="369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800" u="sng">
                <a:solidFill>
                  <a:schemeClr val="hlink"/>
                </a:solidFill>
                <a:latin typeface="Montserrat"/>
                <a:ea typeface="Montserrat"/>
                <a:cs typeface="Montserrat"/>
                <a:sym typeface="Montserrat"/>
                <a:hlinkClick r:id="rId4"/>
              </a:rPr>
              <a:t>http://rs.tdwg.org/dwc/terms/</a:t>
            </a:r>
            <a:r>
              <a:rPr lang="en-GB" sz="1800">
                <a:solidFill>
                  <a:schemeClr val="dk2"/>
                </a:solidFill>
                <a:latin typeface="Montserrat"/>
                <a:ea typeface="Montserrat"/>
                <a:cs typeface="Montserrat"/>
                <a:sym typeface="Montserrat"/>
              </a:rPr>
              <a:t> </a:t>
            </a:r>
            <a:endParaRPr>
              <a:latin typeface="Montserrat"/>
              <a:ea typeface="Montserrat"/>
              <a:cs typeface="Montserrat"/>
              <a:sym typeface="Montserrat"/>
            </a:endParaRPr>
          </a:p>
        </p:txBody>
      </p:sp>
      <p:pic>
        <p:nvPicPr>
          <p:cNvPr id="695" name="Google Shape;695;p61"/>
          <p:cNvPicPr preferRelativeResize="0"/>
          <p:nvPr/>
        </p:nvPicPr>
        <p:blipFill>
          <a:blip r:embed="rId5">
            <a:alphaModFix/>
          </a:blip>
          <a:stretch>
            <a:fillRect/>
          </a:stretch>
        </p:blipFill>
        <p:spPr>
          <a:xfrm>
            <a:off x="81075" y="1488450"/>
            <a:ext cx="5088866" cy="2521501"/>
          </a:xfrm>
          <a:prstGeom prst="rect">
            <a:avLst/>
          </a:prstGeom>
          <a:noFill/>
          <a:ln>
            <a:noFill/>
          </a:ln>
          <a:effectLst>
            <a:outerShdw blurRad="57150" rotWithShape="0" algn="bl" dir="5400000" dist="19050">
              <a:srgbClr val="000000">
                <a:alpha val="50000"/>
              </a:srgbClr>
            </a:outerShdw>
          </a:effectLst>
        </p:spPr>
      </p:pic>
      <p:pic>
        <p:nvPicPr>
          <p:cNvPr id="696" name="Google Shape;696;p61"/>
          <p:cNvPicPr preferRelativeResize="0"/>
          <p:nvPr/>
        </p:nvPicPr>
        <p:blipFill>
          <a:blip r:embed="rId6">
            <a:alphaModFix/>
          </a:blip>
          <a:stretch>
            <a:fillRect/>
          </a:stretch>
        </p:blipFill>
        <p:spPr>
          <a:xfrm>
            <a:off x="1921249" y="2236301"/>
            <a:ext cx="7058701" cy="2645075"/>
          </a:xfrm>
          <a:prstGeom prst="rect">
            <a:avLst/>
          </a:prstGeom>
          <a:noFill/>
          <a:ln>
            <a:noFill/>
          </a:ln>
          <a:effectLst>
            <a:outerShdw blurRad="57150" rotWithShape="0" algn="bl" dir="5400000" dist="19050">
              <a:srgbClr val="000000">
                <a:alpha val="50000"/>
              </a:srgbClr>
            </a:outerShdw>
          </a:effectLst>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6"/>
          <p:cNvSpPr txBox="1"/>
          <p:nvPr/>
        </p:nvSpPr>
        <p:spPr>
          <a:xfrm>
            <a:off x="2130696" y="3515955"/>
            <a:ext cx="4562700" cy="3849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0"/>
              </a:spcBef>
              <a:spcAft>
                <a:spcPts val="0"/>
              </a:spcAft>
              <a:buClr>
                <a:srgbClr val="548135"/>
              </a:buClr>
              <a:buSzPts val="1400"/>
              <a:buFont typeface="Calibri"/>
              <a:buNone/>
            </a:pPr>
            <a:r>
              <a:rPr b="1" lang="en-GB" sz="1600">
                <a:solidFill>
                  <a:srgbClr val="47A52A"/>
                </a:solidFill>
                <a:latin typeface="Montserrat"/>
                <a:ea typeface="Montserrat"/>
                <a:cs typeface="Montserrat"/>
                <a:sym typeface="Montserrat"/>
              </a:rPr>
              <a:t>Sandra MacFadyen &amp; </a:t>
            </a:r>
            <a:r>
              <a:rPr b="1" lang="en-GB" sz="1600">
                <a:solidFill>
                  <a:srgbClr val="47A52A"/>
                </a:solidFill>
                <a:latin typeface="Montserrat"/>
                <a:ea typeface="Montserrat"/>
                <a:cs typeface="Montserrat"/>
                <a:sym typeface="Montserrat"/>
              </a:rPr>
              <a:t>Maarten Trekels</a:t>
            </a:r>
            <a:endParaRPr b="0" i="0" sz="1600" u="none" cap="none" strike="noStrike">
              <a:solidFill>
                <a:srgbClr val="47A52A"/>
              </a:solidFill>
              <a:latin typeface="Montserrat"/>
              <a:ea typeface="Montserrat"/>
              <a:cs typeface="Montserrat"/>
              <a:sym typeface="Montserrat"/>
            </a:endParaRPr>
          </a:p>
        </p:txBody>
      </p:sp>
      <p:sp>
        <p:nvSpPr>
          <p:cNvPr id="136" name="Google Shape;136;p26"/>
          <p:cNvSpPr txBox="1"/>
          <p:nvPr/>
        </p:nvSpPr>
        <p:spPr>
          <a:xfrm>
            <a:off x="2130696" y="1801648"/>
            <a:ext cx="6545700" cy="13269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0"/>
              </a:spcBef>
              <a:spcAft>
                <a:spcPts val="0"/>
              </a:spcAft>
              <a:buClr>
                <a:schemeClr val="dk1"/>
              </a:buClr>
              <a:buSzPts val="1800"/>
              <a:buFont typeface="Calibri"/>
              <a:buNone/>
            </a:pPr>
            <a:r>
              <a:rPr b="1" lang="en-GB" sz="2600">
                <a:solidFill>
                  <a:srgbClr val="005859"/>
                </a:solidFill>
                <a:latin typeface="Montserrat"/>
                <a:ea typeface="Montserrat"/>
                <a:cs typeface="Montserrat"/>
                <a:sym typeface="Montserrat"/>
              </a:rPr>
              <a:t>LECTURE 1: INTRODUCTION</a:t>
            </a:r>
            <a:endParaRPr/>
          </a:p>
          <a:p>
            <a:pPr indent="0" lvl="0" marL="0" marR="0" rtl="0" algn="l">
              <a:lnSpc>
                <a:spcPct val="115000"/>
              </a:lnSpc>
              <a:spcBef>
                <a:spcPts val="0"/>
              </a:spcBef>
              <a:spcAft>
                <a:spcPts val="0"/>
              </a:spcAft>
              <a:buClr>
                <a:schemeClr val="dk1"/>
              </a:buClr>
              <a:buSzPts val="1800"/>
              <a:buFont typeface="Calibri"/>
              <a:buNone/>
            </a:pPr>
            <a:r>
              <a:rPr lang="en-GB" sz="2200">
                <a:solidFill>
                  <a:srgbClr val="005859"/>
                </a:solidFill>
                <a:latin typeface="Montserrat"/>
                <a:ea typeface="Montserrat"/>
                <a:cs typeface="Montserrat"/>
                <a:sym typeface="Montserrat"/>
              </a:rPr>
              <a:t>An Introduction to Biodiversity and Biodiversity Data Cubes</a:t>
            </a:r>
            <a:endParaRPr b="1" i="0" sz="2200" u="none" cap="none" strike="noStrike">
              <a:solidFill>
                <a:srgbClr val="005859"/>
              </a:solidFill>
              <a:latin typeface="Montserrat"/>
              <a:ea typeface="Montserrat"/>
              <a:cs typeface="Montserrat"/>
              <a:sym typeface="Montserrat"/>
            </a:endParaRPr>
          </a:p>
        </p:txBody>
      </p:sp>
      <p:sp>
        <p:nvSpPr>
          <p:cNvPr id="137" name="Google Shape;137;p26"/>
          <p:cNvSpPr txBox="1"/>
          <p:nvPr/>
        </p:nvSpPr>
        <p:spPr>
          <a:xfrm>
            <a:off x="7568097" y="4538163"/>
            <a:ext cx="1575900" cy="438600"/>
          </a:xfrm>
          <a:prstGeom prst="rect">
            <a:avLst/>
          </a:prstGeom>
          <a:noFill/>
          <a:ln>
            <a:noFill/>
          </a:ln>
        </p:spPr>
        <p:txBody>
          <a:bodyPr anchorCtr="0" anchor="t" bIns="34275" lIns="68575" spcFirstLastPara="1" rIns="68575" wrap="square" tIns="34275">
            <a:spAutoFit/>
          </a:bodyPr>
          <a:lstStyle/>
          <a:p>
            <a:pPr indent="0" lvl="0" marL="0" marR="0" rtl="0" algn="r">
              <a:lnSpc>
                <a:spcPct val="100000"/>
              </a:lnSpc>
              <a:spcBef>
                <a:spcPts val="0"/>
              </a:spcBef>
              <a:spcAft>
                <a:spcPts val="0"/>
              </a:spcAft>
              <a:buClr>
                <a:srgbClr val="448070"/>
              </a:buClr>
              <a:buSzPts val="800"/>
              <a:buFont typeface="Arial"/>
              <a:buNone/>
            </a:pPr>
            <a:r>
              <a:rPr b="1" i="0" lang="en-GB" sz="800" u="none" cap="none" strike="noStrike">
                <a:solidFill>
                  <a:srgbClr val="448070"/>
                </a:solidFill>
                <a:latin typeface="Arial"/>
                <a:ea typeface="Arial"/>
                <a:cs typeface="Arial"/>
                <a:sym typeface="Arial"/>
              </a:rPr>
              <a:t> 0</a:t>
            </a:r>
            <a:r>
              <a:rPr lang="en-GB" sz="800">
                <a:solidFill>
                  <a:srgbClr val="005859"/>
                </a:solidFill>
              </a:rPr>
              <a:t>2 October 2024</a:t>
            </a:r>
            <a:endParaRPr sz="800">
              <a:solidFill>
                <a:srgbClr val="005859"/>
              </a:solidFill>
            </a:endParaRPr>
          </a:p>
          <a:p>
            <a:pPr indent="0" lvl="0" marL="0" marR="0" rtl="0" algn="r">
              <a:lnSpc>
                <a:spcPct val="100000"/>
              </a:lnSpc>
              <a:spcBef>
                <a:spcPts val="0"/>
              </a:spcBef>
              <a:spcAft>
                <a:spcPts val="0"/>
              </a:spcAft>
              <a:buClr>
                <a:srgbClr val="448070"/>
              </a:buClr>
              <a:buSzPts val="800"/>
              <a:buFont typeface="Arial"/>
              <a:buNone/>
            </a:pPr>
            <a:r>
              <a:rPr lang="en-GB" sz="800">
                <a:solidFill>
                  <a:srgbClr val="005859"/>
                </a:solidFill>
              </a:rPr>
              <a:t>Online</a:t>
            </a:r>
            <a:endParaRPr b="0" i="0" sz="800" u="none" cap="none" strike="noStrike">
              <a:solidFill>
                <a:srgbClr val="005859"/>
              </a:solidFill>
              <a:latin typeface="Arial"/>
              <a:ea typeface="Arial"/>
              <a:cs typeface="Arial"/>
              <a:sym typeface="Arial"/>
            </a:endParaRPr>
          </a:p>
          <a:p>
            <a:pPr indent="0" lvl="0" marL="0" rtl="0" algn="r">
              <a:spcBef>
                <a:spcPts val="0"/>
              </a:spcBef>
              <a:spcAft>
                <a:spcPts val="0"/>
              </a:spcAft>
              <a:buClr>
                <a:srgbClr val="448070"/>
              </a:buClr>
              <a:buSzPts val="800"/>
              <a:buFont typeface="Arial"/>
              <a:buNone/>
            </a:pPr>
            <a:r>
              <a:rPr b="1" lang="en-GB" sz="800">
                <a:solidFill>
                  <a:srgbClr val="005859"/>
                </a:solidFill>
              </a:rPr>
              <a:t>NITheCS mini-school</a:t>
            </a:r>
            <a:endParaRPr sz="800">
              <a:solidFill>
                <a:srgbClr val="005859"/>
              </a:solidFill>
            </a:endParaRPr>
          </a:p>
        </p:txBody>
      </p:sp>
      <p:pic>
        <p:nvPicPr>
          <p:cNvPr id="138" name="Google Shape;138;p26"/>
          <p:cNvPicPr preferRelativeResize="0"/>
          <p:nvPr/>
        </p:nvPicPr>
        <p:blipFill rotWithShape="1">
          <a:blip r:embed="rId3">
            <a:alphaModFix/>
          </a:blip>
          <a:srcRect b="0" l="0" r="0" t="0"/>
          <a:stretch/>
        </p:blipFill>
        <p:spPr>
          <a:xfrm>
            <a:off x="-7750" y="-21800"/>
            <a:ext cx="1712563" cy="5165764"/>
          </a:xfrm>
          <a:prstGeom prst="rect">
            <a:avLst/>
          </a:prstGeom>
          <a:noFill/>
          <a:ln>
            <a:noFill/>
          </a:ln>
        </p:spPr>
      </p:pic>
      <p:pic>
        <p:nvPicPr>
          <p:cNvPr id="139" name="Google Shape;139;p26"/>
          <p:cNvPicPr preferRelativeResize="0"/>
          <p:nvPr/>
        </p:nvPicPr>
        <p:blipFill>
          <a:blip r:embed="rId4">
            <a:alphaModFix/>
          </a:blip>
          <a:stretch>
            <a:fillRect/>
          </a:stretch>
        </p:blipFill>
        <p:spPr>
          <a:xfrm>
            <a:off x="6441175" y="4319950"/>
            <a:ext cx="1576028" cy="808025"/>
          </a:xfrm>
          <a:prstGeom prst="rect">
            <a:avLst/>
          </a:prstGeom>
          <a:noFill/>
          <a:ln>
            <a:noFill/>
          </a:ln>
        </p:spPr>
      </p:pic>
      <p:pic>
        <p:nvPicPr>
          <p:cNvPr id="140" name="Google Shape;140;p26"/>
          <p:cNvPicPr preferRelativeResize="0"/>
          <p:nvPr/>
        </p:nvPicPr>
        <p:blipFill>
          <a:blip r:embed="rId5">
            <a:alphaModFix/>
          </a:blip>
          <a:stretch>
            <a:fillRect/>
          </a:stretch>
        </p:blipFill>
        <p:spPr>
          <a:xfrm>
            <a:off x="4834149" y="4251804"/>
            <a:ext cx="1712573" cy="878021"/>
          </a:xfrm>
          <a:prstGeom prst="rect">
            <a:avLst/>
          </a:prstGeom>
          <a:noFill/>
          <a:ln>
            <a:noFill/>
          </a:ln>
        </p:spPr>
      </p:pic>
      <p:pic>
        <p:nvPicPr>
          <p:cNvPr id="141" name="Google Shape;141;p26"/>
          <p:cNvPicPr preferRelativeResize="0"/>
          <p:nvPr/>
        </p:nvPicPr>
        <p:blipFill>
          <a:blip r:embed="rId6">
            <a:alphaModFix/>
          </a:blip>
          <a:stretch>
            <a:fillRect/>
          </a:stretch>
        </p:blipFill>
        <p:spPr>
          <a:xfrm>
            <a:off x="3487176" y="4335476"/>
            <a:ext cx="1381350" cy="7136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0" name="Shape 700"/>
        <p:cNvGrpSpPr/>
        <p:nvPr/>
      </p:nvGrpSpPr>
      <p:grpSpPr>
        <a:xfrm>
          <a:off x="0" y="0"/>
          <a:ext cx="0" cy="0"/>
          <a:chOff x="0" y="0"/>
          <a:chExt cx="0" cy="0"/>
        </a:xfrm>
      </p:grpSpPr>
      <p:sp>
        <p:nvSpPr>
          <p:cNvPr id="701" name="Google Shape;701;p62"/>
          <p:cNvSpPr txBox="1"/>
          <p:nvPr/>
        </p:nvSpPr>
        <p:spPr>
          <a:xfrm>
            <a:off x="243975" y="175647"/>
            <a:ext cx="7886700" cy="4839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1100"/>
              <a:buFont typeface="Arial"/>
              <a:buNone/>
            </a:pPr>
            <a:r>
              <a:rPr b="1" lang="en-GB" sz="1800">
                <a:solidFill>
                  <a:srgbClr val="005859"/>
                </a:solidFill>
                <a:latin typeface="Montserrat"/>
                <a:ea typeface="Montserrat"/>
                <a:cs typeface="Montserrat"/>
                <a:sym typeface="Montserrat"/>
              </a:rPr>
              <a:t>Biodiversity Data</a:t>
            </a:r>
            <a:endParaRPr b="1" sz="1800">
              <a:solidFill>
                <a:srgbClr val="005859"/>
              </a:solidFill>
              <a:latin typeface="Montserrat"/>
              <a:ea typeface="Montserrat"/>
              <a:cs typeface="Montserrat"/>
              <a:sym typeface="Montserrat"/>
            </a:endParaRPr>
          </a:p>
        </p:txBody>
      </p:sp>
      <p:sp>
        <p:nvSpPr>
          <p:cNvPr id="702" name="Google Shape;702;p62"/>
          <p:cNvSpPr/>
          <p:nvPr/>
        </p:nvSpPr>
        <p:spPr>
          <a:xfrm>
            <a:off x="0" y="954143"/>
            <a:ext cx="9144000" cy="444900"/>
          </a:xfrm>
          <a:prstGeom prst="homePlate">
            <a:avLst>
              <a:gd fmla="val 0" name="adj"/>
            </a:avLst>
          </a:prstGeom>
          <a:solidFill>
            <a:srgbClr val="6CDDB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703" name="Google Shape;703;p62"/>
          <p:cNvSpPr txBox="1"/>
          <p:nvPr/>
        </p:nvSpPr>
        <p:spPr>
          <a:xfrm>
            <a:off x="274892" y="1024002"/>
            <a:ext cx="90798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lang="en-GB">
                <a:solidFill>
                  <a:srgbClr val="EFF8F5"/>
                </a:solidFill>
                <a:latin typeface="Montserrat"/>
                <a:ea typeface="Montserrat"/>
                <a:cs typeface="Montserrat"/>
                <a:sym typeface="Montserrat"/>
              </a:rPr>
              <a:t>Data mapping</a:t>
            </a:r>
            <a:endParaRPr b="0" i="0" sz="1400" u="none" cap="none" strike="noStrike">
              <a:solidFill>
                <a:srgbClr val="000000"/>
              </a:solidFill>
              <a:latin typeface="Arial"/>
              <a:ea typeface="Arial"/>
              <a:cs typeface="Arial"/>
              <a:sym typeface="Arial"/>
            </a:endParaRPr>
          </a:p>
        </p:txBody>
      </p:sp>
      <p:sp>
        <p:nvSpPr>
          <p:cNvPr id="704" name="Google Shape;704;p62"/>
          <p:cNvSpPr txBox="1"/>
          <p:nvPr/>
        </p:nvSpPr>
        <p:spPr>
          <a:xfrm>
            <a:off x="243975" y="618300"/>
            <a:ext cx="5145300" cy="307800"/>
          </a:xfrm>
          <a:prstGeom prst="rect">
            <a:avLst/>
          </a:prstGeom>
          <a:noFill/>
          <a:ln>
            <a:noFill/>
          </a:ln>
        </p:spPr>
        <p:txBody>
          <a:bodyPr anchorCtr="0" anchor="t" bIns="34275" lIns="68575" spcFirstLastPara="1" rIns="68575" wrap="square" tIns="34275">
            <a:normAutofit/>
          </a:bodyPr>
          <a:lstStyle/>
          <a:p>
            <a:pPr indent="0" lvl="0" marL="0" rtl="0" algn="l">
              <a:lnSpc>
                <a:spcPct val="90000"/>
              </a:lnSpc>
              <a:spcBef>
                <a:spcPts val="800"/>
              </a:spcBef>
              <a:spcAft>
                <a:spcPts val="0"/>
              </a:spcAft>
              <a:buClr>
                <a:schemeClr val="dk1"/>
              </a:buClr>
              <a:buSzPts val="1100"/>
              <a:buFont typeface="Arial"/>
              <a:buNone/>
            </a:pPr>
            <a:r>
              <a:rPr b="1" lang="en-GB" sz="1200">
                <a:solidFill>
                  <a:srgbClr val="47A52A"/>
                </a:solidFill>
                <a:latin typeface="Montserrat"/>
                <a:ea typeface="Montserrat"/>
                <a:cs typeface="Montserrat"/>
                <a:sym typeface="Montserrat"/>
              </a:rPr>
              <a:t>FAIR data principles</a:t>
            </a:r>
            <a:endParaRPr b="1" sz="1200">
              <a:solidFill>
                <a:srgbClr val="47A52A"/>
              </a:solidFill>
              <a:latin typeface="Montserrat"/>
              <a:ea typeface="Montserrat"/>
              <a:cs typeface="Montserrat"/>
              <a:sym typeface="Montserrat"/>
            </a:endParaRPr>
          </a:p>
        </p:txBody>
      </p:sp>
      <p:pic>
        <p:nvPicPr>
          <p:cNvPr id="705" name="Google Shape;705;p62"/>
          <p:cNvPicPr preferRelativeResize="0"/>
          <p:nvPr/>
        </p:nvPicPr>
        <p:blipFill>
          <a:blip r:embed="rId3">
            <a:alphaModFix/>
          </a:blip>
          <a:stretch>
            <a:fillRect/>
          </a:stretch>
        </p:blipFill>
        <p:spPr>
          <a:xfrm>
            <a:off x="3493298" y="464960"/>
            <a:ext cx="5255586" cy="4006088"/>
          </a:xfrm>
          <a:prstGeom prst="rect">
            <a:avLst/>
          </a:prstGeom>
          <a:noFill/>
          <a:ln>
            <a:noFill/>
          </a:ln>
          <a:effectLst>
            <a:outerShdw blurRad="57150" rotWithShape="0" algn="bl" dir="5400000" dist="19050">
              <a:srgbClr val="000000">
                <a:alpha val="50000"/>
              </a:srgbClr>
            </a:outerShdw>
          </a:effectLst>
        </p:spPr>
      </p:pic>
      <p:sp>
        <p:nvSpPr>
          <p:cNvPr id="706" name="Google Shape;706;p62"/>
          <p:cNvSpPr txBox="1"/>
          <p:nvPr/>
        </p:nvSpPr>
        <p:spPr>
          <a:xfrm>
            <a:off x="314475" y="1991700"/>
            <a:ext cx="2830200" cy="2348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800">
                <a:solidFill>
                  <a:schemeClr val="dk2"/>
                </a:solidFill>
                <a:latin typeface="Montserrat"/>
                <a:ea typeface="Montserrat"/>
                <a:cs typeface="Montserrat"/>
                <a:sym typeface="Montserrat"/>
              </a:rPr>
              <a:t>Mapping data to the same terminology</a:t>
            </a:r>
            <a:endParaRPr sz="1800">
              <a:solidFill>
                <a:schemeClr val="dk2"/>
              </a:solidFill>
              <a:latin typeface="Montserrat"/>
              <a:ea typeface="Montserrat"/>
              <a:cs typeface="Montserrat"/>
              <a:sym typeface="Montserrat"/>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0" name="Shape 710"/>
        <p:cNvGrpSpPr/>
        <p:nvPr/>
      </p:nvGrpSpPr>
      <p:grpSpPr>
        <a:xfrm>
          <a:off x="0" y="0"/>
          <a:ext cx="0" cy="0"/>
          <a:chOff x="0" y="0"/>
          <a:chExt cx="0" cy="0"/>
        </a:xfrm>
      </p:grpSpPr>
      <p:sp>
        <p:nvSpPr>
          <p:cNvPr id="711" name="Google Shape;711;p63"/>
          <p:cNvSpPr txBox="1"/>
          <p:nvPr/>
        </p:nvSpPr>
        <p:spPr>
          <a:xfrm>
            <a:off x="243975" y="175647"/>
            <a:ext cx="7886700" cy="4839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1100"/>
              <a:buFont typeface="Arial"/>
              <a:buNone/>
            </a:pPr>
            <a:r>
              <a:rPr b="1" lang="en-GB" sz="1800">
                <a:solidFill>
                  <a:srgbClr val="005859"/>
                </a:solidFill>
                <a:latin typeface="Montserrat"/>
                <a:ea typeface="Montserrat"/>
                <a:cs typeface="Montserrat"/>
                <a:sym typeface="Montserrat"/>
              </a:rPr>
              <a:t>Biodiversity Data</a:t>
            </a:r>
            <a:endParaRPr b="1" sz="1800">
              <a:solidFill>
                <a:srgbClr val="005859"/>
              </a:solidFill>
              <a:latin typeface="Montserrat"/>
              <a:ea typeface="Montserrat"/>
              <a:cs typeface="Montserrat"/>
              <a:sym typeface="Montserrat"/>
            </a:endParaRPr>
          </a:p>
        </p:txBody>
      </p:sp>
      <p:sp>
        <p:nvSpPr>
          <p:cNvPr id="712" name="Google Shape;712;p63"/>
          <p:cNvSpPr/>
          <p:nvPr/>
        </p:nvSpPr>
        <p:spPr>
          <a:xfrm>
            <a:off x="0" y="954143"/>
            <a:ext cx="9144000" cy="444900"/>
          </a:xfrm>
          <a:prstGeom prst="homePlate">
            <a:avLst>
              <a:gd fmla="val 0" name="adj"/>
            </a:avLst>
          </a:prstGeom>
          <a:solidFill>
            <a:srgbClr val="6CDDB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713" name="Google Shape;713;p63"/>
          <p:cNvSpPr txBox="1"/>
          <p:nvPr/>
        </p:nvSpPr>
        <p:spPr>
          <a:xfrm>
            <a:off x="274892" y="1024002"/>
            <a:ext cx="90798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lang="en-GB">
                <a:solidFill>
                  <a:srgbClr val="EFF8F5"/>
                </a:solidFill>
                <a:latin typeface="Montserrat"/>
                <a:ea typeface="Montserrat"/>
                <a:cs typeface="Montserrat"/>
                <a:sym typeface="Montserrat"/>
              </a:rPr>
              <a:t>How do we make sure that this works?</a:t>
            </a:r>
            <a:endParaRPr b="0" i="0" sz="1400" u="none" cap="none" strike="noStrike">
              <a:solidFill>
                <a:srgbClr val="000000"/>
              </a:solidFill>
              <a:latin typeface="Arial"/>
              <a:ea typeface="Arial"/>
              <a:cs typeface="Arial"/>
              <a:sym typeface="Arial"/>
            </a:endParaRPr>
          </a:p>
        </p:txBody>
      </p:sp>
      <p:sp>
        <p:nvSpPr>
          <p:cNvPr id="714" name="Google Shape;714;p63"/>
          <p:cNvSpPr txBox="1"/>
          <p:nvPr/>
        </p:nvSpPr>
        <p:spPr>
          <a:xfrm>
            <a:off x="243975" y="618300"/>
            <a:ext cx="5145300" cy="307800"/>
          </a:xfrm>
          <a:prstGeom prst="rect">
            <a:avLst/>
          </a:prstGeom>
          <a:noFill/>
          <a:ln>
            <a:noFill/>
          </a:ln>
        </p:spPr>
        <p:txBody>
          <a:bodyPr anchorCtr="0" anchor="t" bIns="34275" lIns="68575" spcFirstLastPara="1" rIns="68575" wrap="square" tIns="34275">
            <a:normAutofit/>
          </a:bodyPr>
          <a:lstStyle/>
          <a:p>
            <a:pPr indent="0" lvl="0" marL="0" rtl="0" algn="l">
              <a:lnSpc>
                <a:spcPct val="90000"/>
              </a:lnSpc>
              <a:spcBef>
                <a:spcPts val="800"/>
              </a:spcBef>
              <a:spcAft>
                <a:spcPts val="0"/>
              </a:spcAft>
              <a:buClr>
                <a:schemeClr val="dk1"/>
              </a:buClr>
              <a:buSzPts val="1100"/>
              <a:buFont typeface="Arial"/>
              <a:buNone/>
            </a:pPr>
            <a:r>
              <a:rPr b="1" lang="en-GB" sz="1200">
                <a:solidFill>
                  <a:srgbClr val="47A52A"/>
                </a:solidFill>
                <a:latin typeface="Montserrat"/>
                <a:ea typeface="Montserrat"/>
                <a:cs typeface="Montserrat"/>
                <a:sym typeface="Montserrat"/>
              </a:rPr>
              <a:t>FAIR data principles</a:t>
            </a:r>
            <a:endParaRPr b="1" sz="1200">
              <a:solidFill>
                <a:srgbClr val="47A52A"/>
              </a:solidFill>
              <a:latin typeface="Montserrat"/>
              <a:ea typeface="Montserrat"/>
              <a:cs typeface="Montserrat"/>
              <a:sym typeface="Montserrat"/>
            </a:endParaRPr>
          </a:p>
        </p:txBody>
      </p:sp>
      <p:sp>
        <p:nvSpPr>
          <p:cNvPr id="715" name="Google Shape;715;p63"/>
          <p:cNvSpPr txBox="1"/>
          <p:nvPr/>
        </p:nvSpPr>
        <p:spPr>
          <a:xfrm>
            <a:off x="5045650" y="175650"/>
            <a:ext cx="37269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u="sng">
                <a:solidFill>
                  <a:schemeClr val="hlink"/>
                </a:solidFill>
                <a:latin typeface="Montserrat"/>
                <a:ea typeface="Montserrat"/>
                <a:cs typeface="Montserrat"/>
                <a:sym typeface="Montserrat"/>
                <a:hlinkClick r:id="rId3"/>
              </a:rPr>
              <a:t>https://www.go-fair.org/fair-principles/</a:t>
            </a:r>
            <a:r>
              <a:rPr lang="en-GB">
                <a:latin typeface="Montserrat"/>
                <a:ea typeface="Montserrat"/>
                <a:cs typeface="Montserrat"/>
                <a:sym typeface="Montserrat"/>
              </a:rPr>
              <a:t> </a:t>
            </a:r>
            <a:endParaRPr>
              <a:latin typeface="Montserrat"/>
              <a:ea typeface="Montserrat"/>
              <a:cs typeface="Montserrat"/>
              <a:sym typeface="Montserrat"/>
            </a:endParaRPr>
          </a:p>
        </p:txBody>
      </p:sp>
      <p:pic>
        <p:nvPicPr>
          <p:cNvPr id="716" name="Google Shape;716;p63"/>
          <p:cNvPicPr preferRelativeResize="0"/>
          <p:nvPr/>
        </p:nvPicPr>
        <p:blipFill>
          <a:blip r:embed="rId4">
            <a:alphaModFix/>
          </a:blip>
          <a:stretch>
            <a:fillRect/>
          </a:stretch>
        </p:blipFill>
        <p:spPr>
          <a:xfrm>
            <a:off x="1329150" y="1509503"/>
            <a:ext cx="6556674" cy="3431324"/>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0" name="Shape 720"/>
        <p:cNvGrpSpPr/>
        <p:nvPr/>
      </p:nvGrpSpPr>
      <p:grpSpPr>
        <a:xfrm>
          <a:off x="0" y="0"/>
          <a:ext cx="0" cy="0"/>
          <a:chOff x="0" y="0"/>
          <a:chExt cx="0" cy="0"/>
        </a:xfrm>
      </p:grpSpPr>
      <p:sp>
        <p:nvSpPr>
          <p:cNvPr id="721" name="Google Shape;721;p64"/>
          <p:cNvSpPr txBox="1"/>
          <p:nvPr/>
        </p:nvSpPr>
        <p:spPr>
          <a:xfrm>
            <a:off x="243975" y="175647"/>
            <a:ext cx="7886700" cy="4839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1100"/>
              <a:buFont typeface="Arial"/>
              <a:buNone/>
            </a:pPr>
            <a:r>
              <a:rPr b="1" lang="en-GB" sz="1800">
                <a:solidFill>
                  <a:srgbClr val="005859"/>
                </a:solidFill>
                <a:latin typeface="Montserrat"/>
                <a:ea typeface="Montserrat"/>
                <a:cs typeface="Montserrat"/>
                <a:sym typeface="Montserrat"/>
              </a:rPr>
              <a:t>Biodiversity Data</a:t>
            </a:r>
            <a:endParaRPr b="1" sz="1800">
              <a:solidFill>
                <a:srgbClr val="005859"/>
              </a:solidFill>
              <a:latin typeface="Montserrat"/>
              <a:ea typeface="Montserrat"/>
              <a:cs typeface="Montserrat"/>
              <a:sym typeface="Montserrat"/>
            </a:endParaRPr>
          </a:p>
        </p:txBody>
      </p:sp>
      <p:sp>
        <p:nvSpPr>
          <p:cNvPr id="722" name="Google Shape;722;p64"/>
          <p:cNvSpPr/>
          <p:nvPr/>
        </p:nvSpPr>
        <p:spPr>
          <a:xfrm>
            <a:off x="0" y="954143"/>
            <a:ext cx="9144000" cy="444900"/>
          </a:xfrm>
          <a:prstGeom prst="homePlate">
            <a:avLst>
              <a:gd fmla="val 0" name="adj"/>
            </a:avLst>
          </a:prstGeom>
          <a:solidFill>
            <a:srgbClr val="6CDDB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723" name="Google Shape;723;p64"/>
          <p:cNvSpPr txBox="1"/>
          <p:nvPr/>
        </p:nvSpPr>
        <p:spPr>
          <a:xfrm>
            <a:off x="274892" y="1024002"/>
            <a:ext cx="90798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lang="en-GB">
                <a:solidFill>
                  <a:srgbClr val="EFF8F5"/>
                </a:solidFill>
                <a:latin typeface="Montserrat"/>
                <a:ea typeface="Montserrat"/>
                <a:cs typeface="Montserrat"/>
                <a:sym typeface="Montserrat"/>
              </a:rPr>
              <a:t>Licensing </a:t>
            </a:r>
            <a:endParaRPr b="0" i="0" sz="1400" u="none" cap="none" strike="noStrike">
              <a:solidFill>
                <a:srgbClr val="000000"/>
              </a:solidFill>
              <a:latin typeface="Arial"/>
              <a:ea typeface="Arial"/>
              <a:cs typeface="Arial"/>
              <a:sym typeface="Arial"/>
            </a:endParaRPr>
          </a:p>
        </p:txBody>
      </p:sp>
      <p:sp>
        <p:nvSpPr>
          <p:cNvPr id="724" name="Google Shape;724;p64"/>
          <p:cNvSpPr txBox="1"/>
          <p:nvPr/>
        </p:nvSpPr>
        <p:spPr>
          <a:xfrm>
            <a:off x="243975" y="618300"/>
            <a:ext cx="5145300" cy="307800"/>
          </a:xfrm>
          <a:prstGeom prst="rect">
            <a:avLst/>
          </a:prstGeom>
          <a:noFill/>
          <a:ln>
            <a:noFill/>
          </a:ln>
        </p:spPr>
        <p:txBody>
          <a:bodyPr anchorCtr="0" anchor="t" bIns="34275" lIns="68575" spcFirstLastPara="1" rIns="68575" wrap="square" tIns="34275">
            <a:normAutofit/>
          </a:bodyPr>
          <a:lstStyle/>
          <a:p>
            <a:pPr indent="0" lvl="0" marL="0" rtl="0" algn="l">
              <a:lnSpc>
                <a:spcPct val="90000"/>
              </a:lnSpc>
              <a:spcBef>
                <a:spcPts val="800"/>
              </a:spcBef>
              <a:spcAft>
                <a:spcPts val="0"/>
              </a:spcAft>
              <a:buClr>
                <a:schemeClr val="dk1"/>
              </a:buClr>
              <a:buSzPts val="1100"/>
              <a:buFont typeface="Arial"/>
              <a:buNone/>
            </a:pPr>
            <a:r>
              <a:rPr b="1" lang="en-GB" sz="1200">
                <a:solidFill>
                  <a:srgbClr val="47A52A"/>
                </a:solidFill>
                <a:latin typeface="Montserrat"/>
                <a:ea typeface="Montserrat"/>
                <a:cs typeface="Montserrat"/>
                <a:sym typeface="Montserrat"/>
              </a:rPr>
              <a:t>FAIR data principles</a:t>
            </a:r>
            <a:endParaRPr b="1" sz="1200">
              <a:solidFill>
                <a:srgbClr val="47A52A"/>
              </a:solidFill>
              <a:latin typeface="Montserrat"/>
              <a:ea typeface="Montserrat"/>
              <a:cs typeface="Montserrat"/>
              <a:sym typeface="Montserrat"/>
            </a:endParaRPr>
          </a:p>
        </p:txBody>
      </p:sp>
      <p:pic>
        <p:nvPicPr>
          <p:cNvPr id="725" name="Google Shape;725;p64"/>
          <p:cNvPicPr preferRelativeResize="0"/>
          <p:nvPr/>
        </p:nvPicPr>
        <p:blipFill>
          <a:blip r:embed="rId3">
            <a:alphaModFix/>
          </a:blip>
          <a:stretch>
            <a:fillRect/>
          </a:stretch>
        </p:blipFill>
        <p:spPr>
          <a:xfrm>
            <a:off x="5812188" y="1655884"/>
            <a:ext cx="1607344" cy="1607344"/>
          </a:xfrm>
          <a:prstGeom prst="rect">
            <a:avLst/>
          </a:prstGeom>
          <a:noFill/>
          <a:ln>
            <a:noFill/>
          </a:ln>
        </p:spPr>
      </p:pic>
      <p:pic>
        <p:nvPicPr>
          <p:cNvPr id="726" name="Google Shape;726;p64"/>
          <p:cNvPicPr preferRelativeResize="0"/>
          <p:nvPr/>
        </p:nvPicPr>
        <p:blipFill>
          <a:blip r:embed="rId4">
            <a:alphaModFix/>
          </a:blip>
          <a:stretch>
            <a:fillRect/>
          </a:stretch>
        </p:blipFill>
        <p:spPr>
          <a:xfrm>
            <a:off x="960700" y="1655884"/>
            <a:ext cx="1607344" cy="1607344"/>
          </a:xfrm>
          <a:prstGeom prst="rect">
            <a:avLst/>
          </a:prstGeom>
          <a:noFill/>
          <a:ln>
            <a:noFill/>
          </a:ln>
        </p:spPr>
      </p:pic>
      <p:pic>
        <p:nvPicPr>
          <p:cNvPr id="727" name="Google Shape;727;p64"/>
          <p:cNvPicPr preferRelativeResize="0"/>
          <p:nvPr/>
        </p:nvPicPr>
        <p:blipFill>
          <a:blip r:embed="rId5">
            <a:alphaModFix/>
          </a:blip>
          <a:stretch>
            <a:fillRect/>
          </a:stretch>
        </p:blipFill>
        <p:spPr>
          <a:xfrm>
            <a:off x="3386453" y="1655868"/>
            <a:ext cx="1607344" cy="1607358"/>
          </a:xfrm>
          <a:prstGeom prst="rect">
            <a:avLst/>
          </a:prstGeom>
          <a:noFill/>
          <a:ln>
            <a:noFill/>
          </a:ln>
        </p:spPr>
      </p:pic>
      <p:pic>
        <p:nvPicPr>
          <p:cNvPr id="728" name="Google Shape;728;p64"/>
          <p:cNvPicPr preferRelativeResize="0"/>
          <p:nvPr/>
        </p:nvPicPr>
        <p:blipFill>
          <a:blip r:embed="rId6">
            <a:alphaModFix/>
          </a:blip>
          <a:stretch>
            <a:fillRect/>
          </a:stretch>
        </p:blipFill>
        <p:spPr>
          <a:xfrm>
            <a:off x="6565982" y="4338939"/>
            <a:ext cx="2113794" cy="500869"/>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2" name="Shape 732"/>
        <p:cNvGrpSpPr/>
        <p:nvPr/>
      </p:nvGrpSpPr>
      <p:grpSpPr>
        <a:xfrm>
          <a:off x="0" y="0"/>
          <a:ext cx="0" cy="0"/>
          <a:chOff x="0" y="0"/>
          <a:chExt cx="0" cy="0"/>
        </a:xfrm>
      </p:grpSpPr>
      <p:sp>
        <p:nvSpPr>
          <p:cNvPr id="733" name="Google Shape;733;p65"/>
          <p:cNvSpPr txBox="1"/>
          <p:nvPr>
            <p:ph idx="1" type="body"/>
          </p:nvPr>
        </p:nvSpPr>
        <p:spPr>
          <a:xfrm>
            <a:off x="274900" y="1836125"/>
            <a:ext cx="8520600" cy="25479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1200"/>
              </a:spcAft>
              <a:buNone/>
            </a:pPr>
            <a:r>
              <a:rPr b="1" lang="en-GB">
                <a:latin typeface="Montserrat"/>
                <a:ea typeface="Montserrat"/>
                <a:cs typeface="Montserrat"/>
                <a:sym typeface="Montserrat"/>
              </a:rPr>
              <a:t>CC0</a:t>
            </a:r>
            <a:r>
              <a:rPr lang="en-GB">
                <a:latin typeface="Montserrat"/>
                <a:ea typeface="Montserrat"/>
                <a:cs typeface="Montserrat"/>
                <a:sym typeface="Montserrat"/>
              </a:rPr>
              <a:t>, under which data are made available for any use without restriction or particular requirements on the part of users</a:t>
            </a:r>
            <a:br>
              <a:rPr lang="en-GB">
                <a:latin typeface="Montserrat"/>
                <a:ea typeface="Montserrat"/>
                <a:cs typeface="Montserrat"/>
                <a:sym typeface="Montserrat"/>
              </a:rPr>
            </a:br>
            <a:r>
              <a:rPr b="1" lang="en-GB">
                <a:latin typeface="Montserrat"/>
                <a:ea typeface="Montserrat"/>
                <a:cs typeface="Montserrat"/>
                <a:sym typeface="Montserrat"/>
              </a:rPr>
              <a:t>CC BY</a:t>
            </a:r>
            <a:r>
              <a:rPr lang="en-GB">
                <a:latin typeface="Montserrat"/>
                <a:ea typeface="Montserrat"/>
                <a:cs typeface="Montserrat"/>
                <a:sym typeface="Montserrat"/>
              </a:rPr>
              <a:t>, under which data are made available for any use provided that attribution is appropriately given for the sources of data used, in the manner specified by the owner</a:t>
            </a:r>
            <a:br>
              <a:rPr lang="en-GB">
                <a:latin typeface="Montserrat"/>
                <a:ea typeface="Montserrat"/>
                <a:cs typeface="Montserrat"/>
                <a:sym typeface="Montserrat"/>
              </a:rPr>
            </a:br>
            <a:r>
              <a:rPr b="1" lang="en-GB">
                <a:latin typeface="Montserrat"/>
                <a:ea typeface="Montserrat"/>
                <a:cs typeface="Montserrat"/>
                <a:sym typeface="Montserrat"/>
              </a:rPr>
              <a:t>CC BY-NC</a:t>
            </a:r>
            <a:r>
              <a:rPr lang="en-GB">
                <a:latin typeface="Montserrat"/>
                <a:ea typeface="Montserrat"/>
                <a:cs typeface="Montserrat"/>
                <a:sym typeface="Montserrat"/>
              </a:rPr>
              <a:t>, under which data are made available for any use provided that attribution is appropriately given and provided the use is not for commercial purposes</a:t>
            </a:r>
            <a:endParaRPr>
              <a:latin typeface="Montserrat"/>
              <a:ea typeface="Montserrat"/>
              <a:cs typeface="Montserrat"/>
              <a:sym typeface="Montserrat"/>
            </a:endParaRPr>
          </a:p>
        </p:txBody>
      </p:sp>
      <p:pic>
        <p:nvPicPr>
          <p:cNvPr id="734" name="Google Shape;734;p65"/>
          <p:cNvPicPr preferRelativeResize="0"/>
          <p:nvPr/>
        </p:nvPicPr>
        <p:blipFill>
          <a:blip r:embed="rId3">
            <a:alphaModFix/>
          </a:blip>
          <a:stretch>
            <a:fillRect/>
          </a:stretch>
        </p:blipFill>
        <p:spPr>
          <a:xfrm>
            <a:off x="6463732" y="167164"/>
            <a:ext cx="2113794" cy="500869"/>
          </a:xfrm>
          <a:prstGeom prst="rect">
            <a:avLst/>
          </a:prstGeom>
          <a:noFill/>
          <a:ln>
            <a:noFill/>
          </a:ln>
        </p:spPr>
      </p:pic>
      <p:sp>
        <p:nvSpPr>
          <p:cNvPr id="735" name="Google Shape;735;p65"/>
          <p:cNvSpPr txBox="1"/>
          <p:nvPr/>
        </p:nvSpPr>
        <p:spPr>
          <a:xfrm>
            <a:off x="243975" y="175647"/>
            <a:ext cx="7886700" cy="4839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1100"/>
              <a:buFont typeface="Arial"/>
              <a:buNone/>
            </a:pPr>
            <a:r>
              <a:rPr b="1" lang="en-GB" sz="1800">
                <a:solidFill>
                  <a:srgbClr val="005859"/>
                </a:solidFill>
                <a:latin typeface="Montserrat"/>
                <a:ea typeface="Montserrat"/>
                <a:cs typeface="Montserrat"/>
                <a:sym typeface="Montserrat"/>
              </a:rPr>
              <a:t>Biodiversity Data</a:t>
            </a:r>
            <a:endParaRPr b="1" sz="1800">
              <a:solidFill>
                <a:srgbClr val="005859"/>
              </a:solidFill>
              <a:latin typeface="Montserrat"/>
              <a:ea typeface="Montserrat"/>
              <a:cs typeface="Montserrat"/>
              <a:sym typeface="Montserrat"/>
            </a:endParaRPr>
          </a:p>
        </p:txBody>
      </p:sp>
      <p:sp>
        <p:nvSpPr>
          <p:cNvPr id="736" name="Google Shape;736;p65"/>
          <p:cNvSpPr/>
          <p:nvPr/>
        </p:nvSpPr>
        <p:spPr>
          <a:xfrm>
            <a:off x="0" y="954143"/>
            <a:ext cx="9144000" cy="444900"/>
          </a:xfrm>
          <a:prstGeom prst="homePlate">
            <a:avLst>
              <a:gd fmla="val 0" name="adj"/>
            </a:avLst>
          </a:prstGeom>
          <a:solidFill>
            <a:srgbClr val="6CDDB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737" name="Google Shape;737;p65"/>
          <p:cNvSpPr txBox="1"/>
          <p:nvPr/>
        </p:nvSpPr>
        <p:spPr>
          <a:xfrm>
            <a:off x="274892" y="1024002"/>
            <a:ext cx="90798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lang="en-GB">
                <a:solidFill>
                  <a:srgbClr val="EFF8F5"/>
                </a:solidFill>
                <a:latin typeface="Montserrat"/>
                <a:ea typeface="Montserrat"/>
                <a:cs typeface="Montserrat"/>
                <a:sym typeface="Montserrat"/>
              </a:rPr>
              <a:t>Licensing: open data</a:t>
            </a:r>
            <a:endParaRPr b="0" i="0" sz="1400" u="none" cap="none" strike="noStrike">
              <a:solidFill>
                <a:srgbClr val="000000"/>
              </a:solidFill>
              <a:latin typeface="Arial"/>
              <a:ea typeface="Arial"/>
              <a:cs typeface="Arial"/>
              <a:sym typeface="Arial"/>
            </a:endParaRPr>
          </a:p>
        </p:txBody>
      </p:sp>
      <p:sp>
        <p:nvSpPr>
          <p:cNvPr id="738" name="Google Shape;738;p65"/>
          <p:cNvSpPr txBox="1"/>
          <p:nvPr/>
        </p:nvSpPr>
        <p:spPr>
          <a:xfrm>
            <a:off x="243975" y="618300"/>
            <a:ext cx="5145300" cy="307800"/>
          </a:xfrm>
          <a:prstGeom prst="rect">
            <a:avLst/>
          </a:prstGeom>
          <a:noFill/>
          <a:ln>
            <a:noFill/>
          </a:ln>
        </p:spPr>
        <p:txBody>
          <a:bodyPr anchorCtr="0" anchor="t" bIns="34275" lIns="68575" spcFirstLastPara="1" rIns="68575" wrap="square" tIns="34275">
            <a:normAutofit/>
          </a:bodyPr>
          <a:lstStyle/>
          <a:p>
            <a:pPr indent="0" lvl="0" marL="0" rtl="0" algn="l">
              <a:lnSpc>
                <a:spcPct val="90000"/>
              </a:lnSpc>
              <a:spcBef>
                <a:spcPts val="800"/>
              </a:spcBef>
              <a:spcAft>
                <a:spcPts val="0"/>
              </a:spcAft>
              <a:buClr>
                <a:schemeClr val="dk1"/>
              </a:buClr>
              <a:buSzPts val="1100"/>
              <a:buFont typeface="Arial"/>
              <a:buNone/>
            </a:pPr>
            <a:r>
              <a:rPr b="1" lang="en-GB" sz="1200">
                <a:solidFill>
                  <a:srgbClr val="47A52A"/>
                </a:solidFill>
                <a:latin typeface="Montserrat"/>
                <a:ea typeface="Montserrat"/>
                <a:cs typeface="Montserrat"/>
                <a:sym typeface="Montserrat"/>
              </a:rPr>
              <a:t>FAIR data principles</a:t>
            </a:r>
            <a:endParaRPr b="1" sz="1200">
              <a:solidFill>
                <a:srgbClr val="47A52A"/>
              </a:solidFill>
              <a:latin typeface="Montserrat"/>
              <a:ea typeface="Montserrat"/>
              <a:cs typeface="Montserrat"/>
              <a:sym typeface="Montserrat"/>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2" name="Shape 742"/>
        <p:cNvGrpSpPr/>
        <p:nvPr/>
      </p:nvGrpSpPr>
      <p:grpSpPr>
        <a:xfrm>
          <a:off x="0" y="0"/>
          <a:ext cx="0" cy="0"/>
          <a:chOff x="0" y="0"/>
          <a:chExt cx="0" cy="0"/>
        </a:xfrm>
      </p:grpSpPr>
      <p:sp>
        <p:nvSpPr>
          <p:cNvPr id="743" name="Google Shape;743;p66"/>
          <p:cNvSpPr txBox="1"/>
          <p:nvPr>
            <p:ph idx="1" type="body"/>
          </p:nvPr>
        </p:nvSpPr>
        <p:spPr>
          <a:xfrm>
            <a:off x="1206225" y="3452475"/>
            <a:ext cx="2784300" cy="453900"/>
          </a:xfrm>
          <a:prstGeom prst="rect">
            <a:avLst/>
          </a:prstGeom>
        </p:spPr>
        <p:txBody>
          <a:bodyPr anchorCtr="0" anchor="ctr" bIns="91425" lIns="91425" spcFirstLastPara="1" rIns="91425" wrap="square" tIns="91425">
            <a:normAutofit lnSpcReduction="10000"/>
          </a:bodyPr>
          <a:lstStyle/>
          <a:p>
            <a:pPr indent="0" lvl="0" marL="0" rtl="0" algn="l">
              <a:spcBef>
                <a:spcPts val="0"/>
              </a:spcBef>
              <a:spcAft>
                <a:spcPts val="0"/>
              </a:spcAft>
              <a:buNone/>
            </a:pPr>
            <a:r>
              <a:rPr lang="en-GB"/>
              <a:t>https://www.gbif.org/</a:t>
            </a:r>
            <a:endParaRPr/>
          </a:p>
        </p:txBody>
      </p:sp>
      <p:pic>
        <p:nvPicPr>
          <p:cNvPr id="744" name="Google Shape;744;p66"/>
          <p:cNvPicPr preferRelativeResize="0"/>
          <p:nvPr/>
        </p:nvPicPr>
        <p:blipFill>
          <a:blip r:embed="rId3">
            <a:alphaModFix/>
          </a:blip>
          <a:stretch>
            <a:fillRect/>
          </a:stretch>
        </p:blipFill>
        <p:spPr>
          <a:xfrm>
            <a:off x="1604575" y="1857363"/>
            <a:ext cx="1428750" cy="1428750"/>
          </a:xfrm>
          <a:prstGeom prst="rect">
            <a:avLst/>
          </a:prstGeom>
          <a:noFill/>
          <a:ln>
            <a:noFill/>
          </a:ln>
          <a:effectLst>
            <a:outerShdw blurRad="57150" rotWithShape="0" algn="bl" dir="5400000" dist="19050">
              <a:srgbClr val="000000">
                <a:alpha val="50000"/>
              </a:srgbClr>
            </a:outerShdw>
          </a:effectLst>
        </p:spPr>
      </p:pic>
      <p:sp>
        <p:nvSpPr>
          <p:cNvPr id="745" name="Google Shape;745;p66"/>
          <p:cNvSpPr txBox="1"/>
          <p:nvPr/>
        </p:nvSpPr>
        <p:spPr>
          <a:xfrm>
            <a:off x="243975" y="175647"/>
            <a:ext cx="7886700" cy="4839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1100"/>
              <a:buFont typeface="Arial"/>
              <a:buNone/>
            </a:pPr>
            <a:r>
              <a:rPr b="1" lang="en-GB" sz="1800">
                <a:solidFill>
                  <a:srgbClr val="005859"/>
                </a:solidFill>
                <a:latin typeface="Montserrat"/>
                <a:ea typeface="Montserrat"/>
                <a:cs typeface="Montserrat"/>
                <a:sym typeface="Montserrat"/>
              </a:rPr>
              <a:t>Biodiversity Data</a:t>
            </a:r>
            <a:endParaRPr b="1" sz="1800">
              <a:solidFill>
                <a:srgbClr val="005859"/>
              </a:solidFill>
              <a:latin typeface="Montserrat"/>
              <a:ea typeface="Montserrat"/>
              <a:cs typeface="Montserrat"/>
              <a:sym typeface="Montserrat"/>
            </a:endParaRPr>
          </a:p>
        </p:txBody>
      </p:sp>
      <p:sp>
        <p:nvSpPr>
          <p:cNvPr id="746" name="Google Shape;746;p66"/>
          <p:cNvSpPr/>
          <p:nvPr/>
        </p:nvSpPr>
        <p:spPr>
          <a:xfrm>
            <a:off x="0" y="954143"/>
            <a:ext cx="9144000" cy="444900"/>
          </a:xfrm>
          <a:prstGeom prst="homePlate">
            <a:avLst>
              <a:gd fmla="val 0" name="adj"/>
            </a:avLst>
          </a:prstGeom>
          <a:solidFill>
            <a:srgbClr val="6CDDB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747" name="Google Shape;747;p66"/>
          <p:cNvSpPr txBox="1"/>
          <p:nvPr/>
        </p:nvSpPr>
        <p:spPr>
          <a:xfrm>
            <a:off x="274892" y="1024002"/>
            <a:ext cx="90798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lang="en-GB">
                <a:solidFill>
                  <a:srgbClr val="EFF8F5"/>
                </a:solidFill>
                <a:latin typeface="Montserrat"/>
                <a:ea typeface="Montserrat"/>
                <a:cs typeface="Montserrat"/>
                <a:sym typeface="Montserrat"/>
              </a:rPr>
              <a:t>Example dataset on GBIF</a:t>
            </a:r>
            <a:endParaRPr b="0" i="0" sz="1400" u="none" cap="none" strike="noStrike">
              <a:solidFill>
                <a:srgbClr val="000000"/>
              </a:solidFill>
              <a:latin typeface="Arial"/>
              <a:ea typeface="Arial"/>
              <a:cs typeface="Arial"/>
              <a:sym typeface="Arial"/>
            </a:endParaRPr>
          </a:p>
        </p:txBody>
      </p:sp>
      <p:sp>
        <p:nvSpPr>
          <p:cNvPr id="748" name="Google Shape;748;p66"/>
          <p:cNvSpPr txBox="1"/>
          <p:nvPr/>
        </p:nvSpPr>
        <p:spPr>
          <a:xfrm>
            <a:off x="243975" y="618300"/>
            <a:ext cx="5145300" cy="307800"/>
          </a:xfrm>
          <a:prstGeom prst="rect">
            <a:avLst/>
          </a:prstGeom>
          <a:noFill/>
          <a:ln>
            <a:noFill/>
          </a:ln>
        </p:spPr>
        <p:txBody>
          <a:bodyPr anchorCtr="0" anchor="t" bIns="34275" lIns="68575" spcFirstLastPara="1" rIns="68575" wrap="square" tIns="34275">
            <a:normAutofit/>
          </a:bodyPr>
          <a:lstStyle/>
          <a:p>
            <a:pPr indent="0" lvl="0" marL="0" rtl="0" algn="l">
              <a:lnSpc>
                <a:spcPct val="90000"/>
              </a:lnSpc>
              <a:spcBef>
                <a:spcPts val="800"/>
              </a:spcBef>
              <a:spcAft>
                <a:spcPts val="0"/>
              </a:spcAft>
              <a:buClr>
                <a:schemeClr val="dk1"/>
              </a:buClr>
              <a:buSzPts val="1100"/>
              <a:buFont typeface="Arial"/>
              <a:buNone/>
            </a:pPr>
            <a:r>
              <a:rPr b="1" lang="en-GB" sz="1200">
                <a:solidFill>
                  <a:srgbClr val="47A52A"/>
                </a:solidFill>
                <a:latin typeface="Montserrat"/>
                <a:ea typeface="Montserrat"/>
                <a:cs typeface="Montserrat"/>
                <a:sym typeface="Montserrat"/>
              </a:rPr>
              <a:t>FAIR data principles</a:t>
            </a:r>
            <a:endParaRPr b="1" sz="1200">
              <a:solidFill>
                <a:srgbClr val="47A52A"/>
              </a:solidFill>
              <a:latin typeface="Montserrat"/>
              <a:ea typeface="Montserrat"/>
              <a:cs typeface="Montserrat"/>
              <a:sym typeface="Montserrat"/>
            </a:endParaRPr>
          </a:p>
        </p:txBody>
      </p:sp>
      <p:pic>
        <p:nvPicPr>
          <p:cNvPr id="749" name="Google Shape;749;p66"/>
          <p:cNvPicPr preferRelativeResize="0"/>
          <p:nvPr/>
        </p:nvPicPr>
        <p:blipFill>
          <a:blip r:embed="rId4">
            <a:alphaModFix/>
          </a:blip>
          <a:stretch>
            <a:fillRect/>
          </a:stretch>
        </p:blipFill>
        <p:spPr>
          <a:xfrm>
            <a:off x="4140207" y="0"/>
            <a:ext cx="4529593" cy="514350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3" name="Shape 753"/>
        <p:cNvGrpSpPr/>
        <p:nvPr/>
      </p:nvGrpSpPr>
      <p:grpSpPr>
        <a:xfrm>
          <a:off x="0" y="0"/>
          <a:ext cx="0" cy="0"/>
          <a:chOff x="0" y="0"/>
          <a:chExt cx="0" cy="0"/>
        </a:xfrm>
      </p:grpSpPr>
      <p:sp>
        <p:nvSpPr>
          <p:cNvPr id="754" name="Google Shape;754;p67"/>
          <p:cNvSpPr txBox="1"/>
          <p:nvPr/>
        </p:nvSpPr>
        <p:spPr>
          <a:xfrm>
            <a:off x="243975" y="175647"/>
            <a:ext cx="7886700" cy="4839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1100"/>
              <a:buFont typeface="Arial"/>
              <a:buNone/>
            </a:pPr>
            <a:r>
              <a:rPr b="1" lang="en-GB" sz="1800">
                <a:solidFill>
                  <a:srgbClr val="005859"/>
                </a:solidFill>
                <a:latin typeface="Montserrat"/>
                <a:ea typeface="Montserrat"/>
                <a:cs typeface="Montserrat"/>
                <a:sym typeface="Montserrat"/>
              </a:rPr>
              <a:t>Biodiversity Data</a:t>
            </a:r>
            <a:endParaRPr b="1" sz="1800">
              <a:solidFill>
                <a:srgbClr val="005859"/>
              </a:solidFill>
              <a:latin typeface="Montserrat"/>
              <a:ea typeface="Montserrat"/>
              <a:cs typeface="Montserrat"/>
              <a:sym typeface="Montserrat"/>
            </a:endParaRPr>
          </a:p>
        </p:txBody>
      </p:sp>
      <p:sp>
        <p:nvSpPr>
          <p:cNvPr id="755" name="Google Shape;755;p67"/>
          <p:cNvSpPr/>
          <p:nvPr/>
        </p:nvSpPr>
        <p:spPr>
          <a:xfrm>
            <a:off x="0" y="954143"/>
            <a:ext cx="9144000" cy="444900"/>
          </a:xfrm>
          <a:prstGeom prst="homePlate">
            <a:avLst>
              <a:gd fmla="val 0" name="adj"/>
            </a:avLst>
          </a:prstGeom>
          <a:solidFill>
            <a:srgbClr val="6CDDB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756" name="Google Shape;756;p67"/>
          <p:cNvSpPr txBox="1"/>
          <p:nvPr/>
        </p:nvSpPr>
        <p:spPr>
          <a:xfrm>
            <a:off x="274892" y="1024002"/>
            <a:ext cx="90798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lang="en-GB">
                <a:solidFill>
                  <a:srgbClr val="EFF8F5"/>
                </a:solidFill>
                <a:latin typeface="Montserrat"/>
                <a:ea typeface="Montserrat"/>
                <a:cs typeface="Montserrat"/>
                <a:sym typeface="Montserrat"/>
              </a:rPr>
              <a:t>New developments and sources of data</a:t>
            </a:r>
            <a:endParaRPr b="0" i="0" sz="1400" u="none" cap="none" strike="noStrike">
              <a:solidFill>
                <a:srgbClr val="000000"/>
              </a:solidFill>
              <a:latin typeface="Arial"/>
              <a:ea typeface="Arial"/>
              <a:cs typeface="Arial"/>
              <a:sym typeface="Arial"/>
            </a:endParaRPr>
          </a:p>
        </p:txBody>
      </p:sp>
      <p:sp>
        <p:nvSpPr>
          <p:cNvPr id="757" name="Google Shape;757;p67"/>
          <p:cNvSpPr txBox="1"/>
          <p:nvPr/>
        </p:nvSpPr>
        <p:spPr>
          <a:xfrm>
            <a:off x="243975" y="618300"/>
            <a:ext cx="5145300" cy="307800"/>
          </a:xfrm>
          <a:prstGeom prst="rect">
            <a:avLst/>
          </a:prstGeom>
          <a:noFill/>
          <a:ln>
            <a:noFill/>
          </a:ln>
        </p:spPr>
        <p:txBody>
          <a:bodyPr anchorCtr="0" anchor="t" bIns="34275" lIns="68575" spcFirstLastPara="1" rIns="68575" wrap="square" tIns="34275">
            <a:normAutofit/>
          </a:bodyPr>
          <a:lstStyle/>
          <a:p>
            <a:pPr indent="0" lvl="0" marL="0" rtl="0" algn="l">
              <a:lnSpc>
                <a:spcPct val="90000"/>
              </a:lnSpc>
              <a:spcBef>
                <a:spcPts val="800"/>
              </a:spcBef>
              <a:spcAft>
                <a:spcPts val="0"/>
              </a:spcAft>
              <a:buClr>
                <a:schemeClr val="dk1"/>
              </a:buClr>
              <a:buSzPts val="1100"/>
              <a:buFont typeface="Arial"/>
              <a:buNone/>
            </a:pPr>
            <a:r>
              <a:rPr b="1" lang="en-GB" sz="1200">
                <a:solidFill>
                  <a:srgbClr val="47A52A"/>
                </a:solidFill>
                <a:latin typeface="Montserrat"/>
                <a:ea typeface="Montserrat"/>
                <a:cs typeface="Montserrat"/>
                <a:sym typeface="Montserrat"/>
              </a:rPr>
              <a:t>What’s next?</a:t>
            </a:r>
            <a:endParaRPr b="1" sz="1200">
              <a:solidFill>
                <a:srgbClr val="47A52A"/>
              </a:solidFill>
              <a:latin typeface="Montserrat"/>
              <a:ea typeface="Montserrat"/>
              <a:cs typeface="Montserrat"/>
              <a:sym typeface="Montserrat"/>
            </a:endParaRPr>
          </a:p>
        </p:txBody>
      </p:sp>
      <p:sp>
        <p:nvSpPr>
          <p:cNvPr id="758" name="Google Shape;758;p67"/>
          <p:cNvSpPr txBox="1"/>
          <p:nvPr/>
        </p:nvSpPr>
        <p:spPr>
          <a:xfrm>
            <a:off x="243975" y="1693650"/>
            <a:ext cx="3000000" cy="2712000"/>
          </a:xfrm>
          <a:prstGeom prst="rect">
            <a:avLst/>
          </a:prstGeom>
          <a:noFill/>
          <a:ln>
            <a:noFill/>
          </a:ln>
        </p:spPr>
        <p:txBody>
          <a:bodyPr anchorCtr="0" anchor="t" bIns="91425" lIns="91425" spcFirstLastPara="1" rIns="91425" wrap="square" tIns="91425">
            <a:spAutoFit/>
          </a:bodyPr>
          <a:lstStyle/>
          <a:p>
            <a:pPr indent="-336550" lvl="0" marL="457200" rtl="0" algn="l">
              <a:lnSpc>
                <a:spcPct val="115000"/>
              </a:lnSpc>
              <a:spcBef>
                <a:spcPts val="0"/>
              </a:spcBef>
              <a:spcAft>
                <a:spcPts val="0"/>
              </a:spcAft>
              <a:buClr>
                <a:schemeClr val="dk2"/>
              </a:buClr>
              <a:buSzPts val="1700"/>
              <a:buFont typeface="Montserrat"/>
              <a:buChar char="●"/>
            </a:pPr>
            <a:r>
              <a:rPr lang="en-GB" sz="1700">
                <a:solidFill>
                  <a:schemeClr val="dk2"/>
                </a:solidFill>
                <a:latin typeface="Montserrat"/>
                <a:ea typeface="Montserrat"/>
                <a:cs typeface="Montserrat"/>
                <a:sym typeface="Montserrat"/>
              </a:rPr>
              <a:t>Encourage the collection and publication of data</a:t>
            </a:r>
            <a:endParaRPr sz="1700">
              <a:solidFill>
                <a:schemeClr val="dk2"/>
              </a:solidFill>
              <a:latin typeface="Montserrat"/>
              <a:ea typeface="Montserrat"/>
              <a:cs typeface="Montserrat"/>
              <a:sym typeface="Montserrat"/>
            </a:endParaRPr>
          </a:p>
          <a:p>
            <a:pPr indent="-336550" lvl="0" marL="457200" rtl="0" algn="l">
              <a:lnSpc>
                <a:spcPct val="115000"/>
              </a:lnSpc>
              <a:spcBef>
                <a:spcPts val="0"/>
              </a:spcBef>
              <a:spcAft>
                <a:spcPts val="0"/>
              </a:spcAft>
              <a:buClr>
                <a:schemeClr val="dk2"/>
              </a:buClr>
              <a:buSzPts val="1700"/>
              <a:buFont typeface="Montserrat"/>
              <a:buChar char="●"/>
            </a:pPr>
            <a:r>
              <a:rPr lang="en-GB" sz="1700">
                <a:solidFill>
                  <a:schemeClr val="dk2"/>
                </a:solidFill>
                <a:latin typeface="Montserrat"/>
                <a:ea typeface="Montserrat"/>
                <a:cs typeface="Montserrat"/>
                <a:sym typeface="Montserrat"/>
              </a:rPr>
              <a:t>Develop better monitoring methods</a:t>
            </a:r>
            <a:endParaRPr sz="1700">
              <a:solidFill>
                <a:schemeClr val="dk2"/>
              </a:solidFill>
              <a:latin typeface="Montserrat"/>
              <a:ea typeface="Montserrat"/>
              <a:cs typeface="Montserrat"/>
              <a:sym typeface="Montserrat"/>
            </a:endParaRPr>
          </a:p>
          <a:p>
            <a:pPr indent="-311150" lvl="1" marL="914400" rtl="0" algn="l">
              <a:lnSpc>
                <a:spcPct val="115000"/>
              </a:lnSpc>
              <a:spcBef>
                <a:spcPts val="0"/>
              </a:spcBef>
              <a:spcAft>
                <a:spcPts val="0"/>
              </a:spcAft>
              <a:buClr>
                <a:schemeClr val="dk2"/>
              </a:buClr>
              <a:buSzPts val="1300"/>
              <a:buFont typeface="Montserrat"/>
              <a:buChar char="○"/>
            </a:pPr>
            <a:r>
              <a:rPr lang="en-GB" sz="1300">
                <a:solidFill>
                  <a:schemeClr val="dk2"/>
                </a:solidFill>
                <a:latin typeface="Montserrat"/>
                <a:ea typeface="Montserrat"/>
                <a:cs typeface="Montserrat"/>
                <a:sym typeface="Montserrat"/>
              </a:rPr>
              <a:t>Cheaper and more reliable</a:t>
            </a:r>
            <a:endParaRPr sz="1300">
              <a:solidFill>
                <a:schemeClr val="dk2"/>
              </a:solidFill>
              <a:latin typeface="Montserrat"/>
              <a:ea typeface="Montserrat"/>
              <a:cs typeface="Montserrat"/>
              <a:sym typeface="Montserrat"/>
            </a:endParaRPr>
          </a:p>
          <a:p>
            <a:pPr indent="-336550" lvl="0" marL="457200" rtl="0" algn="l">
              <a:lnSpc>
                <a:spcPct val="115000"/>
              </a:lnSpc>
              <a:spcBef>
                <a:spcPts val="0"/>
              </a:spcBef>
              <a:spcAft>
                <a:spcPts val="0"/>
              </a:spcAft>
              <a:buClr>
                <a:schemeClr val="dk2"/>
              </a:buClr>
              <a:buSzPts val="1700"/>
              <a:buFont typeface="Montserrat"/>
              <a:buChar char="●"/>
            </a:pPr>
            <a:r>
              <a:rPr lang="en-GB" sz="1700">
                <a:solidFill>
                  <a:schemeClr val="dk2"/>
                </a:solidFill>
                <a:latin typeface="Montserrat"/>
                <a:ea typeface="Montserrat"/>
                <a:cs typeface="Montserrat"/>
                <a:sym typeface="Montserrat"/>
              </a:rPr>
              <a:t>Improve methods of analysis</a:t>
            </a:r>
            <a:endParaRPr sz="1300">
              <a:latin typeface="Montserrat"/>
              <a:ea typeface="Montserrat"/>
              <a:cs typeface="Montserrat"/>
              <a:sym typeface="Montserrat"/>
            </a:endParaRPr>
          </a:p>
        </p:txBody>
      </p:sp>
      <p:pic>
        <p:nvPicPr>
          <p:cNvPr id="759" name="Google Shape;759;p67"/>
          <p:cNvPicPr preferRelativeResize="0"/>
          <p:nvPr/>
        </p:nvPicPr>
        <p:blipFill>
          <a:blip r:embed="rId3">
            <a:alphaModFix/>
          </a:blip>
          <a:stretch>
            <a:fillRect/>
          </a:stretch>
        </p:blipFill>
        <p:spPr>
          <a:xfrm>
            <a:off x="3396375" y="1551443"/>
            <a:ext cx="5595226" cy="2992383"/>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3" name="Shape 763"/>
        <p:cNvGrpSpPr/>
        <p:nvPr/>
      </p:nvGrpSpPr>
      <p:grpSpPr>
        <a:xfrm>
          <a:off x="0" y="0"/>
          <a:ext cx="0" cy="0"/>
          <a:chOff x="0" y="0"/>
          <a:chExt cx="0" cy="0"/>
        </a:xfrm>
      </p:grpSpPr>
      <p:sp>
        <p:nvSpPr>
          <p:cNvPr id="764" name="Google Shape;764;p68"/>
          <p:cNvSpPr txBox="1"/>
          <p:nvPr/>
        </p:nvSpPr>
        <p:spPr>
          <a:xfrm>
            <a:off x="243975" y="175647"/>
            <a:ext cx="7886700" cy="4839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1100"/>
              <a:buFont typeface="Arial"/>
              <a:buNone/>
            </a:pPr>
            <a:r>
              <a:rPr b="1" lang="en-GB" sz="1800">
                <a:solidFill>
                  <a:srgbClr val="005859"/>
                </a:solidFill>
                <a:latin typeface="Montserrat"/>
                <a:ea typeface="Montserrat"/>
                <a:cs typeface="Montserrat"/>
                <a:sym typeface="Montserrat"/>
              </a:rPr>
              <a:t>Biodiversity Data</a:t>
            </a:r>
            <a:endParaRPr b="1" sz="1800">
              <a:solidFill>
                <a:srgbClr val="005859"/>
              </a:solidFill>
              <a:latin typeface="Montserrat"/>
              <a:ea typeface="Montserrat"/>
              <a:cs typeface="Montserrat"/>
              <a:sym typeface="Montserrat"/>
            </a:endParaRPr>
          </a:p>
        </p:txBody>
      </p:sp>
      <p:sp>
        <p:nvSpPr>
          <p:cNvPr id="765" name="Google Shape;765;p68"/>
          <p:cNvSpPr/>
          <p:nvPr/>
        </p:nvSpPr>
        <p:spPr>
          <a:xfrm>
            <a:off x="0" y="954143"/>
            <a:ext cx="9144000" cy="444900"/>
          </a:xfrm>
          <a:prstGeom prst="homePlate">
            <a:avLst>
              <a:gd fmla="val 0" name="adj"/>
            </a:avLst>
          </a:prstGeom>
          <a:solidFill>
            <a:srgbClr val="6CDDB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766" name="Google Shape;766;p68"/>
          <p:cNvSpPr txBox="1"/>
          <p:nvPr/>
        </p:nvSpPr>
        <p:spPr>
          <a:xfrm>
            <a:off x="274892" y="1024002"/>
            <a:ext cx="90798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lang="en-GB">
                <a:solidFill>
                  <a:srgbClr val="EFF8F5"/>
                </a:solidFill>
                <a:latin typeface="Montserrat"/>
                <a:ea typeface="Montserrat"/>
                <a:cs typeface="Montserrat"/>
                <a:sym typeface="Montserrat"/>
              </a:rPr>
              <a:t>Cloud computing for Biodiversity</a:t>
            </a:r>
            <a:endParaRPr b="0" i="0" sz="1400" u="none" cap="none" strike="noStrike">
              <a:solidFill>
                <a:srgbClr val="000000"/>
              </a:solidFill>
              <a:latin typeface="Arial"/>
              <a:ea typeface="Arial"/>
              <a:cs typeface="Arial"/>
              <a:sym typeface="Arial"/>
            </a:endParaRPr>
          </a:p>
        </p:txBody>
      </p:sp>
      <p:sp>
        <p:nvSpPr>
          <p:cNvPr id="767" name="Google Shape;767;p68"/>
          <p:cNvSpPr txBox="1"/>
          <p:nvPr/>
        </p:nvSpPr>
        <p:spPr>
          <a:xfrm>
            <a:off x="243975" y="618300"/>
            <a:ext cx="5145300" cy="307800"/>
          </a:xfrm>
          <a:prstGeom prst="rect">
            <a:avLst/>
          </a:prstGeom>
          <a:noFill/>
          <a:ln>
            <a:noFill/>
          </a:ln>
        </p:spPr>
        <p:txBody>
          <a:bodyPr anchorCtr="0" anchor="t" bIns="34275" lIns="68575" spcFirstLastPara="1" rIns="68575" wrap="square" tIns="34275">
            <a:normAutofit/>
          </a:bodyPr>
          <a:lstStyle/>
          <a:p>
            <a:pPr indent="0" lvl="0" marL="0" rtl="0" algn="l">
              <a:lnSpc>
                <a:spcPct val="90000"/>
              </a:lnSpc>
              <a:spcBef>
                <a:spcPts val="800"/>
              </a:spcBef>
              <a:spcAft>
                <a:spcPts val="0"/>
              </a:spcAft>
              <a:buClr>
                <a:schemeClr val="dk1"/>
              </a:buClr>
              <a:buSzPts val="1100"/>
              <a:buFont typeface="Arial"/>
              <a:buNone/>
            </a:pPr>
            <a:r>
              <a:rPr b="1" lang="en-GB" sz="1200">
                <a:solidFill>
                  <a:srgbClr val="47A52A"/>
                </a:solidFill>
                <a:latin typeface="Montserrat"/>
                <a:ea typeface="Montserrat"/>
                <a:cs typeface="Montserrat"/>
                <a:sym typeface="Montserrat"/>
              </a:rPr>
              <a:t>What’s next?</a:t>
            </a:r>
            <a:endParaRPr b="1" sz="1200">
              <a:solidFill>
                <a:srgbClr val="47A52A"/>
              </a:solidFill>
              <a:latin typeface="Montserrat"/>
              <a:ea typeface="Montserrat"/>
              <a:cs typeface="Montserrat"/>
              <a:sym typeface="Montserrat"/>
            </a:endParaRPr>
          </a:p>
        </p:txBody>
      </p:sp>
      <p:sp>
        <p:nvSpPr>
          <p:cNvPr id="768" name="Google Shape;768;p68"/>
          <p:cNvSpPr txBox="1"/>
          <p:nvPr/>
        </p:nvSpPr>
        <p:spPr>
          <a:xfrm>
            <a:off x="273000" y="1575925"/>
            <a:ext cx="3660600" cy="1023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800">
                <a:solidFill>
                  <a:schemeClr val="dk2"/>
                </a:solidFill>
                <a:latin typeface="Montserrat"/>
                <a:ea typeface="Montserrat"/>
                <a:cs typeface="Montserrat"/>
                <a:sym typeface="Montserrat"/>
              </a:rPr>
              <a:t>Leveraging the power of cloud computing</a:t>
            </a:r>
            <a:endParaRPr sz="1800">
              <a:solidFill>
                <a:schemeClr val="dk2"/>
              </a:solidFill>
              <a:latin typeface="Montserrat"/>
              <a:ea typeface="Montserrat"/>
              <a:cs typeface="Montserrat"/>
              <a:sym typeface="Montserrat"/>
            </a:endParaRPr>
          </a:p>
        </p:txBody>
      </p:sp>
      <p:pic>
        <p:nvPicPr>
          <p:cNvPr id="769" name="Google Shape;769;p68"/>
          <p:cNvPicPr preferRelativeResize="0"/>
          <p:nvPr/>
        </p:nvPicPr>
        <p:blipFill>
          <a:blip r:embed="rId3">
            <a:alphaModFix/>
          </a:blip>
          <a:stretch>
            <a:fillRect/>
          </a:stretch>
        </p:blipFill>
        <p:spPr>
          <a:xfrm>
            <a:off x="5117999" y="175653"/>
            <a:ext cx="3549875" cy="3025447"/>
          </a:xfrm>
          <a:prstGeom prst="rect">
            <a:avLst/>
          </a:prstGeom>
          <a:noFill/>
          <a:ln>
            <a:noFill/>
          </a:ln>
        </p:spPr>
      </p:pic>
      <p:pic>
        <p:nvPicPr>
          <p:cNvPr id="770" name="Google Shape;770;p68"/>
          <p:cNvPicPr preferRelativeResize="0"/>
          <p:nvPr/>
        </p:nvPicPr>
        <p:blipFill>
          <a:blip r:embed="rId4">
            <a:alphaModFix/>
          </a:blip>
          <a:stretch>
            <a:fillRect/>
          </a:stretch>
        </p:blipFill>
        <p:spPr>
          <a:xfrm>
            <a:off x="40725" y="2330325"/>
            <a:ext cx="3779092" cy="2238874"/>
          </a:xfrm>
          <a:prstGeom prst="rect">
            <a:avLst/>
          </a:prstGeom>
          <a:noFill/>
          <a:ln>
            <a:noFill/>
          </a:ln>
        </p:spPr>
      </p:pic>
      <p:pic>
        <p:nvPicPr>
          <p:cNvPr id="771" name="Google Shape;771;p68"/>
          <p:cNvPicPr preferRelativeResize="0"/>
          <p:nvPr/>
        </p:nvPicPr>
        <p:blipFill>
          <a:blip r:embed="rId5">
            <a:alphaModFix/>
          </a:blip>
          <a:stretch>
            <a:fillRect/>
          </a:stretch>
        </p:blipFill>
        <p:spPr>
          <a:xfrm>
            <a:off x="3972217" y="3353499"/>
            <a:ext cx="2526908" cy="163760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5" name="Shape 775"/>
        <p:cNvGrpSpPr/>
        <p:nvPr/>
      </p:nvGrpSpPr>
      <p:grpSpPr>
        <a:xfrm>
          <a:off x="0" y="0"/>
          <a:ext cx="0" cy="0"/>
          <a:chOff x="0" y="0"/>
          <a:chExt cx="0" cy="0"/>
        </a:xfrm>
      </p:grpSpPr>
      <p:sp>
        <p:nvSpPr>
          <p:cNvPr id="776" name="Google Shape;776;p69"/>
          <p:cNvSpPr txBox="1"/>
          <p:nvPr/>
        </p:nvSpPr>
        <p:spPr>
          <a:xfrm>
            <a:off x="243975" y="175647"/>
            <a:ext cx="7886700" cy="4839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1100"/>
              <a:buFont typeface="Arial"/>
              <a:buNone/>
            </a:pPr>
            <a:r>
              <a:rPr b="1" lang="en-GB" sz="1800">
                <a:solidFill>
                  <a:srgbClr val="005859"/>
                </a:solidFill>
                <a:latin typeface="Montserrat"/>
                <a:ea typeface="Montserrat"/>
                <a:cs typeface="Montserrat"/>
                <a:sym typeface="Montserrat"/>
              </a:rPr>
              <a:t>Biodiversity Data</a:t>
            </a:r>
            <a:endParaRPr b="1" sz="1800">
              <a:solidFill>
                <a:srgbClr val="005859"/>
              </a:solidFill>
              <a:latin typeface="Montserrat"/>
              <a:ea typeface="Montserrat"/>
              <a:cs typeface="Montserrat"/>
              <a:sym typeface="Montserrat"/>
            </a:endParaRPr>
          </a:p>
        </p:txBody>
      </p:sp>
      <p:sp>
        <p:nvSpPr>
          <p:cNvPr id="777" name="Google Shape;777;p69"/>
          <p:cNvSpPr/>
          <p:nvPr/>
        </p:nvSpPr>
        <p:spPr>
          <a:xfrm>
            <a:off x="0" y="954143"/>
            <a:ext cx="9144000" cy="444900"/>
          </a:xfrm>
          <a:prstGeom prst="homePlate">
            <a:avLst>
              <a:gd fmla="val 0" name="adj"/>
            </a:avLst>
          </a:prstGeom>
          <a:solidFill>
            <a:srgbClr val="6CDDB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778" name="Google Shape;778;p69"/>
          <p:cNvSpPr txBox="1"/>
          <p:nvPr/>
        </p:nvSpPr>
        <p:spPr>
          <a:xfrm>
            <a:off x="274892" y="1024002"/>
            <a:ext cx="90798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lang="en-GB">
                <a:solidFill>
                  <a:srgbClr val="EFF8F5"/>
                </a:solidFill>
                <a:latin typeface="Montserrat"/>
                <a:ea typeface="Montserrat"/>
                <a:cs typeface="Montserrat"/>
                <a:sym typeface="Montserrat"/>
              </a:rPr>
              <a:t>Questions?</a:t>
            </a:r>
            <a:endParaRPr b="0" i="0" sz="1400" u="none" cap="none" strike="noStrike">
              <a:solidFill>
                <a:srgbClr val="000000"/>
              </a:solidFill>
              <a:latin typeface="Arial"/>
              <a:ea typeface="Arial"/>
              <a:cs typeface="Arial"/>
              <a:sym typeface="Arial"/>
            </a:endParaRPr>
          </a:p>
        </p:txBody>
      </p:sp>
      <p:sp>
        <p:nvSpPr>
          <p:cNvPr id="779" name="Google Shape;779;p69"/>
          <p:cNvSpPr txBox="1"/>
          <p:nvPr/>
        </p:nvSpPr>
        <p:spPr>
          <a:xfrm>
            <a:off x="243975" y="618300"/>
            <a:ext cx="5145300" cy="307800"/>
          </a:xfrm>
          <a:prstGeom prst="rect">
            <a:avLst/>
          </a:prstGeom>
          <a:noFill/>
          <a:ln>
            <a:noFill/>
          </a:ln>
        </p:spPr>
        <p:txBody>
          <a:bodyPr anchorCtr="0" anchor="t" bIns="34275" lIns="68575" spcFirstLastPara="1" rIns="68575" wrap="square" tIns="34275">
            <a:normAutofit/>
          </a:bodyPr>
          <a:lstStyle/>
          <a:p>
            <a:pPr indent="0" lvl="0" marL="0" rtl="0" algn="l">
              <a:lnSpc>
                <a:spcPct val="90000"/>
              </a:lnSpc>
              <a:spcBef>
                <a:spcPts val="800"/>
              </a:spcBef>
              <a:spcAft>
                <a:spcPts val="0"/>
              </a:spcAft>
              <a:buClr>
                <a:schemeClr val="dk1"/>
              </a:buClr>
              <a:buSzPts val="1100"/>
              <a:buFont typeface="Arial"/>
              <a:buNone/>
            </a:pPr>
            <a:r>
              <a:t/>
            </a:r>
            <a:endParaRPr b="1" sz="1200">
              <a:solidFill>
                <a:srgbClr val="47A52A"/>
              </a:solidFill>
              <a:latin typeface="Montserrat"/>
              <a:ea typeface="Montserrat"/>
              <a:cs typeface="Montserrat"/>
              <a:sym typeface="Montserrat"/>
            </a:endParaRPr>
          </a:p>
        </p:txBody>
      </p:sp>
      <p:pic>
        <p:nvPicPr>
          <p:cNvPr id="780" name="Google Shape;780;p69"/>
          <p:cNvPicPr preferRelativeResize="0"/>
          <p:nvPr/>
        </p:nvPicPr>
        <p:blipFill>
          <a:blip r:embed="rId3">
            <a:alphaModFix/>
          </a:blip>
          <a:stretch>
            <a:fillRect/>
          </a:stretch>
        </p:blipFill>
        <p:spPr>
          <a:xfrm>
            <a:off x="1714321" y="1600850"/>
            <a:ext cx="5715350" cy="3414525"/>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4" name="Shape 784"/>
        <p:cNvGrpSpPr/>
        <p:nvPr/>
      </p:nvGrpSpPr>
      <p:grpSpPr>
        <a:xfrm>
          <a:off x="0" y="0"/>
          <a:ext cx="0" cy="0"/>
          <a:chOff x="0" y="0"/>
          <a:chExt cx="0" cy="0"/>
        </a:xfrm>
      </p:grpSpPr>
      <p:sp>
        <p:nvSpPr>
          <p:cNvPr id="785" name="Google Shape;785;p70"/>
          <p:cNvSpPr txBox="1"/>
          <p:nvPr/>
        </p:nvSpPr>
        <p:spPr>
          <a:xfrm>
            <a:off x="243975" y="175647"/>
            <a:ext cx="7886700" cy="483900"/>
          </a:xfrm>
          <a:prstGeom prst="rect">
            <a:avLst/>
          </a:prstGeom>
          <a:noFill/>
          <a:ln>
            <a:noFill/>
          </a:ln>
        </p:spPr>
        <p:txBody>
          <a:bodyPr anchorCtr="0" anchor="ctr" bIns="34275" lIns="68575" spcFirstLastPara="1" rIns="68575" wrap="square" tIns="34275">
            <a:normAutofit/>
          </a:bodyPr>
          <a:lstStyle/>
          <a:p>
            <a:pPr indent="0" lvl="0" marL="0" marR="0" rtl="0" algn="l">
              <a:lnSpc>
                <a:spcPct val="90000"/>
              </a:lnSpc>
              <a:spcBef>
                <a:spcPts val="0"/>
              </a:spcBef>
              <a:spcAft>
                <a:spcPts val="0"/>
              </a:spcAft>
              <a:buClr>
                <a:srgbClr val="000000"/>
              </a:buClr>
              <a:buSzPts val="1800"/>
              <a:buFont typeface="Arial"/>
              <a:buNone/>
            </a:pPr>
            <a:r>
              <a:rPr b="1" lang="en-GB" sz="1800">
                <a:solidFill>
                  <a:srgbClr val="005859"/>
                </a:solidFill>
                <a:latin typeface="Montserrat"/>
                <a:ea typeface="Montserrat"/>
                <a:cs typeface="Montserrat"/>
                <a:sym typeface="Montserrat"/>
              </a:rPr>
              <a:t>Things to prepare for next time</a:t>
            </a:r>
            <a:endParaRPr b="1" i="0" sz="1800" u="none" cap="none" strike="noStrike">
              <a:solidFill>
                <a:srgbClr val="005859"/>
              </a:solidFill>
              <a:latin typeface="Montserrat"/>
              <a:ea typeface="Montserrat"/>
              <a:cs typeface="Montserrat"/>
              <a:sym typeface="Montserrat"/>
            </a:endParaRPr>
          </a:p>
        </p:txBody>
      </p:sp>
      <p:sp>
        <p:nvSpPr>
          <p:cNvPr id="786" name="Google Shape;786;p70"/>
          <p:cNvSpPr/>
          <p:nvPr/>
        </p:nvSpPr>
        <p:spPr>
          <a:xfrm>
            <a:off x="0" y="954143"/>
            <a:ext cx="9144000" cy="444900"/>
          </a:xfrm>
          <a:prstGeom prst="homePlate">
            <a:avLst>
              <a:gd fmla="val 0" name="adj"/>
            </a:avLst>
          </a:prstGeom>
          <a:solidFill>
            <a:srgbClr val="6CDDB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787" name="Google Shape;787;p70"/>
          <p:cNvSpPr txBox="1"/>
          <p:nvPr/>
        </p:nvSpPr>
        <p:spPr>
          <a:xfrm>
            <a:off x="274892" y="1024002"/>
            <a:ext cx="90798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lang="en-GB">
                <a:solidFill>
                  <a:srgbClr val="EFF8F5"/>
                </a:solidFill>
                <a:latin typeface="Montserrat"/>
                <a:ea typeface="Montserrat"/>
                <a:cs typeface="Montserrat"/>
                <a:sym typeface="Montserrat"/>
              </a:rPr>
              <a:t>Hands-on in next sessions </a:t>
            </a:r>
            <a:endParaRPr b="0" i="0" sz="1400" u="none" cap="none" strike="noStrike">
              <a:solidFill>
                <a:srgbClr val="000000"/>
              </a:solidFill>
              <a:latin typeface="Arial"/>
              <a:ea typeface="Arial"/>
              <a:cs typeface="Arial"/>
              <a:sym typeface="Arial"/>
            </a:endParaRPr>
          </a:p>
        </p:txBody>
      </p:sp>
      <p:sp>
        <p:nvSpPr>
          <p:cNvPr id="788" name="Google Shape;788;p70"/>
          <p:cNvSpPr txBox="1"/>
          <p:nvPr/>
        </p:nvSpPr>
        <p:spPr>
          <a:xfrm>
            <a:off x="243975" y="618300"/>
            <a:ext cx="5145300" cy="307800"/>
          </a:xfrm>
          <a:prstGeom prst="rect">
            <a:avLst/>
          </a:prstGeom>
          <a:noFill/>
          <a:ln>
            <a:noFill/>
          </a:ln>
        </p:spPr>
        <p:txBody>
          <a:bodyPr anchorCtr="0" anchor="t" bIns="34275" lIns="68575" spcFirstLastPara="1" rIns="68575" wrap="square" tIns="34275">
            <a:normAutofit/>
          </a:bodyPr>
          <a:lstStyle/>
          <a:p>
            <a:pPr indent="0" lvl="0" marL="0" marR="0" rtl="0" algn="l">
              <a:lnSpc>
                <a:spcPct val="90000"/>
              </a:lnSpc>
              <a:spcBef>
                <a:spcPts val="800"/>
              </a:spcBef>
              <a:spcAft>
                <a:spcPts val="0"/>
              </a:spcAft>
              <a:buClr>
                <a:srgbClr val="000000"/>
              </a:buClr>
              <a:buSzPts val="1200"/>
              <a:buFont typeface="Arial"/>
              <a:buNone/>
            </a:pPr>
            <a:r>
              <a:rPr b="1" lang="en-GB" sz="1200">
                <a:solidFill>
                  <a:srgbClr val="47A52A"/>
                </a:solidFill>
                <a:latin typeface="Montserrat"/>
                <a:ea typeface="Montserrat"/>
                <a:cs typeface="Montserrat"/>
                <a:sym typeface="Montserrat"/>
              </a:rPr>
              <a:t>Next lectures are more interactive</a:t>
            </a:r>
            <a:endParaRPr b="0" i="0" sz="1200" u="none" cap="none" strike="noStrike">
              <a:solidFill>
                <a:srgbClr val="47A52A"/>
              </a:solidFill>
              <a:latin typeface="Montserrat"/>
              <a:ea typeface="Montserrat"/>
              <a:cs typeface="Montserrat"/>
              <a:sym typeface="Montserrat"/>
            </a:endParaRPr>
          </a:p>
        </p:txBody>
      </p:sp>
      <p:sp>
        <p:nvSpPr>
          <p:cNvPr id="789" name="Google Shape;789;p70"/>
          <p:cNvSpPr txBox="1"/>
          <p:nvPr/>
        </p:nvSpPr>
        <p:spPr>
          <a:xfrm>
            <a:off x="243975" y="1543100"/>
            <a:ext cx="8900100" cy="3074400"/>
          </a:xfrm>
          <a:prstGeom prst="rect">
            <a:avLst/>
          </a:prstGeom>
          <a:noFill/>
          <a:ln>
            <a:noFill/>
          </a:ln>
        </p:spPr>
        <p:txBody>
          <a:bodyPr anchorCtr="0" anchor="t" bIns="91425" lIns="91425" spcFirstLastPara="1" rIns="91425" wrap="square" tIns="91425">
            <a:noAutofit/>
          </a:bodyPr>
          <a:lstStyle/>
          <a:p>
            <a:pPr indent="-381000" lvl="0" marL="457200" rtl="0" algn="l">
              <a:spcBef>
                <a:spcPts val="0"/>
              </a:spcBef>
              <a:spcAft>
                <a:spcPts val="0"/>
              </a:spcAft>
              <a:buClr>
                <a:srgbClr val="3F3F3F"/>
              </a:buClr>
              <a:buSzPts val="2400"/>
              <a:buFont typeface="Montserrat"/>
              <a:buChar char="●"/>
            </a:pPr>
            <a:r>
              <a:rPr b="1" lang="en-GB" sz="2400">
                <a:solidFill>
                  <a:srgbClr val="3F3F3F"/>
                </a:solidFill>
                <a:latin typeface="Montserrat"/>
                <a:ea typeface="Montserrat"/>
                <a:cs typeface="Montserrat"/>
                <a:sym typeface="Montserrat"/>
              </a:rPr>
              <a:t>Setup free online account</a:t>
            </a:r>
            <a:endParaRPr b="1" sz="2400">
              <a:solidFill>
                <a:srgbClr val="3F3F3F"/>
              </a:solidFill>
              <a:latin typeface="Montserrat"/>
              <a:ea typeface="Montserrat"/>
              <a:cs typeface="Montserrat"/>
              <a:sym typeface="Montserrat"/>
            </a:endParaRPr>
          </a:p>
          <a:p>
            <a:pPr indent="0" lvl="0" marL="0" rtl="0" algn="l">
              <a:spcBef>
                <a:spcPts val="0"/>
              </a:spcBef>
              <a:spcAft>
                <a:spcPts val="0"/>
              </a:spcAft>
              <a:buNone/>
            </a:pPr>
            <a:r>
              <a:t/>
            </a:r>
            <a:endParaRPr b="1" sz="2400">
              <a:solidFill>
                <a:srgbClr val="3F3F3F"/>
              </a:solidFill>
              <a:latin typeface="Montserrat"/>
              <a:ea typeface="Montserrat"/>
              <a:cs typeface="Montserrat"/>
              <a:sym typeface="Montserrat"/>
            </a:endParaRPr>
          </a:p>
          <a:p>
            <a:pPr indent="-342900" lvl="1" marL="914400" rtl="0" algn="l">
              <a:spcBef>
                <a:spcPts val="0"/>
              </a:spcBef>
              <a:spcAft>
                <a:spcPts val="0"/>
              </a:spcAft>
              <a:buClr>
                <a:srgbClr val="3F3F3F"/>
              </a:buClr>
              <a:buSzPts val="1800"/>
              <a:buFont typeface="Montserrat"/>
              <a:buChar char="○"/>
            </a:pPr>
            <a:r>
              <a:rPr b="1" lang="en-GB" sz="1800">
                <a:solidFill>
                  <a:srgbClr val="3F3F3F"/>
                </a:solidFill>
                <a:latin typeface="Montserrat"/>
                <a:ea typeface="Montserrat"/>
                <a:cs typeface="Montserrat"/>
                <a:sym typeface="Montserrat"/>
              </a:rPr>
              <a:t>GBIF (</a:t>
            </a:r>
            <a:r>
              <a:rPr b="1" lang="en-GB" sz="1800" u="sng">
                <a:solidFill>
                  <a:schemeClr val="hlink"/>
                </a:solidFill>
                <a:latin typeface="Montserrat"/>
                <a:ea typeface="Montserrat"/>
                <a:cs typeface="Montserrat"/>
                <a:sym typeface="Montserrat"/>
                <a:hlinkClick r:id="rId3"/>
              </a:rPr>
              <a:t>https://www.gbif.org/</a:t>
            </a:r>
            <a:r>
              <a:rPr b="1" lang="en-GB" sz="1800">
                <a:solidFill>
                  <a:srgbClr val="3F3F3F"/>
                </a:solidFill>
                <a:latin typeface="Montserrat"/>
                <a:ea typeface="Montserrat"/>
                <a:cs typeface="Montserrat"/>
                <a:sym typeface="Montserrat"/>
              </a:rPr>
              <a:t>)</a:t>
            </a:r>
            <a:endParaRPr b="1" sz="1800">
              <a:solidFill>
                <a:srgbClr val="3F3F3F"/>
              </a:solidFill>
              <a:latin typeface="Montserrat"/>
              <a:ea typeface="Montserrat"/>
              <a:cs typeface="Montserrat"/>
              <a:sym typeface="Montserrat"/>
            </a:endParaRPr>
          </a:p>
          <a:p>
            <a:pPr indent="-330200" lvl="2" marL="1371600" rtl="0" algn="l">
              <a:spcBef>
                <a:spcPts val="0"/>
              </a:spcBef>
              <a:spcAft>
                <a:spcPts val="0"/>
              </a:spcAft>
              <a:buClr>
                <a:srgbClr val="3F3F3F"/>
              </a:buClr>
              <a:buSzPts val="1600"/>
              <a:buFont typeface="Montserrat"/>
              <a:buChar char="■"/>
            </a:pPr>
            <a:r>
              <a:rPr lang="en-GB" sz="1600" u="sng">
                <a:solidFill>
                  <a:schemeClr val="hlink"/>
                </a:solidFill>
                <a:latin typeface="Montserrat"/>
                <a:ea typeface="Montserrat"/>
                <a:cs typeface="Montserrat"/>
                <a:sym typeface="Montserrat"/>
                <a:hlinkClick r:id="rId4"/>
              </a:rPr>
              <a:t>https://www.gbif.org/user/profile</a:t>
            </a:r>
            <a:r>
              <a:rPr lang="en-GB" sz="1600">
                <a:solidFill>
                  <a:srgbClr val="3F3F3F"/>
                </a:solidFill>
                <a:latin typeface="Montserrat"/>
                <a:ea typeface="Montserrat"/>
                <a:cs typeface="Montserrat"/>
                <a:sym typeface="Montserrat"/>
              </a:rPr>
              <a:t> and </a:t>
            </a:r>
            <a:r>
              <a:rPr lang="en-GB" sz="1600" u="sng">
                <a:solidFill>
                  <a:schemeClr val="hlink"/>
                </a:solidFill>
                <a:latin typeface="Montserrat"/>
                <a:ea typeface="Montserrat"/>
                <a:cs typeface="Montserrat"/>
                <a:sym typeface="Montserrat"/>
                <a:hlinkClick r:id="rId5"/>
              </a:rPr>
              <a:t>https://www.gbif.org/training</a:t>
            </a:r>
            <a:r>
              <a:rPr lang="en-GB" sz="1600">
                <a:solidFill>
                  <a:srgbClr val="3F3F3F"/>
                </a:solidFill>
                <a:latin typeface="Montserrat"/>
                <a:ea typeface="Montserrat"/>
                <a:cs typeface="Montserrat"/>
                <a:sym typeface="Montserrat"/>
              </a:rPr>
              <a:t> </a:t>
            </a:r>
            <a:endParaRPr sz="1600">
              <a:solidFill>
                <a:srgbClr val="3F3F3F"/>
              </a:solidFill>
              <a:latin typeface="Montserrat"/>
              <a:ea typeface="Montserrat"/>
              <a:cs typeface="Montserrat"/>
              <a:sym typeface="Montserrat"/>
            </a:endParaRPr>
          </a:p>
          <a:p>
            <a:pPr indent="0" lvl="0" marL="914400" rtl="0" algn="l">
              <a:spcBef>
                <a:spcPts val="0"/>
              </a:spcBef>
              <a:spcAft>
                <a:spcPts val="0"/>
              </a:spcAft>
              <a:buNone/>
            </a:pPr>
            <a:r>
              <a:t/>
            </a:r>
            <a:endParaRPr sz="1600">
              <a:solidFill>
                <a:srgbClr val="3F3F3F"/>
              </a:solidFill>
              <a:latin typeface="Montserrat"/>
              <a:ea typeface="Montserrat"/>
              <a:cs typeface="Montserrat"/>
              <a:sym typeface="Montserrat"/>
            </a:endParaRPr>
          </a:p>
          <a:p>
            <a:pPr indent="-342900" lvl="1" marL="914400" rtl="0" algn="l">
              <a:spcBef>
                <a:spcPts val="0"/>
              </a:spcBef>
              <a:spcAft>
                <a:spcPts val="0"/>
              </a:spcAft>
              <a:buClr>
                <a:srgbClr val="3F3F3F"/>
              </a:buClr>
              <a:buSzPts val="1800"/>
              <a:buFont typeface="Montserrat"/>
              <a:buChar char="○"/>
            </a:pPr>
            <a:r>
              <a:rPr b="1" lang="en-GB" sz="1800">
                <a:solidFill>
                  <a:srgbClr val="3F3F3F"/>
                </a:solidFill>
                <a:latin typeface="Montserrat"/>
                <a:ea typeface="Montserrat"/>
                <a:cs typeface="Montserrat"/>
                <a:sym typeface="Montserrat"/>
              </a:rPr>
              <a:t>GEE (</a:t>
            </a:r>
            <a:r>
              <a:rPr b="1" lang="en-GB" sz="1800" u="sng">
                <a:solidFill>
                  <a:schemeClr val="hlink"/>
                </a:solidFill>
                <a:latin typeface="Montserrat"/>
                <a:ea typeface="Montserrat"/>
                <a:cs typeface="Montserrat"/>
                <a:sym typeface="Montserrat"/>
                <a:hlinkClick r:id="rId6"/>
              </a:rPr>
              <a:t>https://earthengine.google.com/</a:t>
            </a:r>
            <a:r>
              <a:rPr b="1" lang="en-GB" sz="1800">
                <a:solidFill>
                  <a:srgbClr val="3F3F3F"/>
                </a:solidFill>
                <a:latin typeface="Montserrat"/>
                <a:ea typeface="Montserrat"/>
                <a:cs typeface="Montserrat"/>
                <a:sym typeface="Montserrat"/>
              </a:rPr>
              <a:t>)</a:t>
            </a:r>
            <a:endParaRPr b="1" sz="1800">
              <a:solidFill>
                <a:srgbClr val="3F3F3F"/>
              </a:solidFill>
              <a:latin typeface="Montserrat"/>
              <a:ea typeface="Montserrat"/>
              <a:cs typeface="Montserrat"/>
              <a:sym typeface="Montserrat"/>
            </a:endParaRPr>
          </a:p>
          <a:p>
            <a:pPr indent="-342900" lvl="2" marL="1371600" rtl="0" algn="l">
              <a:spcBef>
                <a:spcPts val="0"/>
              </a:spcBef>
              <a:spcAft>
                <a:spcPts val="0"/>
              </a:spcAft>
              <a:buClr>
                <a:srgbClr val="3F3F3F"/>
              </a:buClr>
              <a:buSzPts val="1800"/>
              <a:buFont typeface="Montserrat"/>
              <a:buChar char="■"/>
            </a:pPr>
            <a:r>
              <a:rPr lang="en-GB" sz="1800" u="sng">
                <a:solidFill>
                  <a:schemeClr val="hlink"/>
                </a:solidFill>
                <a:latin typeface="Montserrat"/>
                <a:ea typeface="Montserrat"/>
                <a:cs typeface="Montserrat"/>
                <a:sym typeface="Montserrat"/>
                <a:hlinkClick r:id="rId7"/>
              </a:rPr>
              <a:t>https://www.youtube.com/watch?v=S0AzoP40cDI</a:t>
            </a:r>
            <a:r>
              <a:rPr lang="en-GB" sz="1800">
                <a:solidFill>
                  <a:srgbClr val="3F3F3F"/>
                </a:solidFill>
                <a:latin typeface="Montserrat"/>
                <a:ea typeface="Montserrat"/>
                <a:cs typeface="Montserrat"/>
                <a:sym typeface="Montserrat"/>
              </a:rPr>
              <a:t> </a:t>
            </a:r>
            <a:endParaRPr sz="1800">
              <a:solidFill>
                <a:srgbClr val="3F3F3F"/>
              </a:solidFill>
              <a:latin typeface="Montserrat"/>
              <a:ea typeface="Montserrat"/>
              <a:cs typeface="Montserrat"/>
              <a:sym typeface="Montserrat"/>
            </a:endParaRPr>
          </a:p>
          <a:p>
            <a:pPr indent="0" lvl="0" marL="914400" rtl="0" algn="l">
              <a:spcBef>
                <a:spcPts val="0"/>
              </a:spcBef>
              <a:spcAft>
                <a:spcPts val="0"/>
              </a:spcAft>
              <a:buNone/>
            </a:pPr>
            <a:r>
              <a:t/>
            </a:r>
            <a:endParaRPr sz="1800">
              <a:solidFill>
                <a:srgbClr val="3F3F3F"/>
              </a:solidFill>
              <a:latin typeface="Montserrat"/>
              <a:ea typeface="Montserrat"/>
              <a:cs typeface="Montserrat"/>
              <a:sym typeface="Montserrat"/>
            </a:endParaRPr>
          </a:p>
          <a:p>
            <a:pPr indent="-342900" lvl="1" marL="914400" rtl="0" algn="l">
              <a:spcBef>
                <a:spcPts val="0"/>
              </a:spcBef>
              <a:spcAft>
                <a:spcPts val="0"/>
              </a:spcAft>
              <a:buClr>
                <a:srgbClr val="3F3F3F"/>
              </a:buClr>
              <a:buSzPts val="1800"/>
              <a:buFont typeface="Montserrat"/>
              <a:buChar char="○"/>
            </a:pPr>
            <a:r>
              <a:rPr b="1" lang="en-GB" sz="1800">
                <a:solidFill>
                  <a:srgbClr val="3F3F3F"/>
                </a:solidFill>
                <a:latin typeface="Montserrat"/>
                <a:ea typeface="Montserrat"/>
                <a:cs typeface="Montserrat"/>
                <a:sym typeface="Montserrat"/>
              </a:rPr>
              <a:t>Google Colab (</a:t>
            </a:r>
            <a:r>
              <a:rPr b="1" lang="en-GB" sz="1800" u="sng">
                <a:solidFill>
                  <a:schemeClr val="hlink"/>
                </a:solidFill>
                <a:latin typeface="Montserrat"/>
                <a:ea typeface="Montserrat"/>
                <a:cs typeface="Montserrat"/>
                <a:sym typeface="Montserrat"/>
                <a:hlinkClick r:id="rId8"/>
              </a:rPr>
              <a:t>https://colab.google/</a:t>
            </a:r>
            <a:r>
              <a:rPr b="1" lang="en-GB" sz="1800">
                <a:solidFill>
                  <a:srgbClr val="3F3F3F"/>
                </a:solidFill>
                <a:latin typeface="Montserrat"/>
                <a:ea typeface="Montserrat"/>
                <a:cs typeface="Montserrat"/>
                <a:sym typeface="Montserrat"/>
              </a:rPr>
              <a:t>)</a:t>
            </a:r>
            <a:endParaRPr b="1" sz="1800">
              <a:solidFill>
                <a:srgbClr val="3F3F3F"/>
              </a:solidFill>
              <a:latin typeface="Montserrat"/>
              <a:ea typeface="Montserrat"/>
              <a:cs typeface="Montserrat"/>
              <a:sym typeface="Montserrat"/>
            </a:endParaRPr>
          </a:p>
          <a:p>
            <a:pPr indent="-330200" lvl="2" marL="1371600" rtl="0" algn="l">
              <a:spcBef>
                <a:spcPts val="0"/>
              </a:spcBef>
              <a:spcAft>
                <a:spcPts val="0"/>
              </a:spcAft>
              <a:buClr>
                <a:srgbClr val="3F3F3F"/>
              </a:buClr>
              <a:buSzPts val="1600"/>
              <a:buFont typeface="Montserrat"/>
              <a:buChar char="■"/>
            </a:pPr>
            <a:r>
              <a:rPr lang="en-GB" sz="1600" u="sng">
                <a:solidFill>
                  <a:schemeClr val="hlink"/>
                </a:solidFill>
                <a:latin typeface="Montserrat"/>
                <a:ea typeface="Montserrat"/>
                <a:cs typeface="Montserrat"/>
                <a:sym typeface="Montserrat"/>
                <a:hlinkClick r:id="rId9"/>
              </a:rPr>
              <a:t>https://www.youtube.com/watch?v=qN4WSbpW8-w</a:t>
            </a:r>
            <a:r>
              <a:rPr lang="en-GB" sz="1600">
                <a:solidFill>
                  <a:srgbClr val="3F3F3F"/>
                </a:solidFill>
                <a:latin typeface="Montserrat"/>
                <a:ea typeface="Montserrat"/>
                <a:cs typeface="Montserrat"/>
                <a:sym typeface="Montserrat"/>
              </a:rPr>
              <a:t> </a:t>
            </a:r>
            <a:endParaRPr sz="1600">
              <a:solidFill>
                <a:srgbClr val="3F3F3F"/>
              </a:solidFill>
              <a:latin typeface="Montserrat"/>
              <a:ea typeface="Montserrat"/>
              <a:cs typeface="Montserrat"/>
              <a:sym typeface="Montserrat"/>
            </a:endParaRPr>
          </a:p>
          <a:p>
            <a:pPr indent="0" lvl="0" marL="0" rtl="0" algn="l">
              <a:spcBef>
                <a:spcPts val="0"/>
              </a:spcBef>
              <a:spcAft>
                <a:spcPts val="0"/>
              </a:spcAft>
              <a:buNone/>
            </a:pPr>
            <a:r>
              <a:t/>
            </a:r>
            <a:endParaRPr sz="1600">
              <a:solidFill>
                <a:srgbClr val="3F3F3F"/>
              </a:solidFill>
              <a:latin typeface="Montserrat"/>
              <a:ea typeface="Montserrat"/>
              <a:cs typeface="Montserrat"/>
              <a:sym typeface="Montserr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8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3" name="Shape 793"/>
        <p:cNvGrpSpPr/>
        <p:nvPr/>
      </p:nvGrpSpPr>
      <p:grpSpPr>
        <a:xfrm>
          <a:off x="0" y="0"/>
          <a:ext cx="0" cy="0"/>
          <a:chOff x="0" y="0"/>
          <a:chExt cx="0" cy="0"/>
        </a:xfrm>
      </p:grpSpPr>
      <p:sp>
        <p:nvSpPr>
          <p:cNvPr id="794" name="Google Shape;794;p71"/>
          <p:cNvSpPr/>
          <p:nvPr/>
        </p:nvSpPr>
        <p:spPr>
          <a:xfrm rot="10800000">
            <a:off x="0" y="0"/>
            <a:ext cx="9144000" cy="4498500"/>
          </a:xfrm>
          <a:prstGeom prst="rect">
            <a:avLst/>
          </a:prstGeom>
          <a:gradFill>
            <a:gsLst>
              <a:gs pos="0">
                <a:srgbClr val="005859"/>
              </a:gs>
              <a:gs pos="19000">
                <a:srgbClr val="005859"/>
              </a:gs>
              <a:gs pos="100000">
                <a:srgbClr val="548135"/>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95" name="Google Shape;795;p71"/>
          <p:cNvPicPr preferRelativeResize="0"/>
          <p:nvPr/>
        </p:nvPicPr>
        <p:blipFill rotWithShape="1">
          <a:blip r:embed="rId3">
            <a:alphaModFix amt="23000"/>
          </a:blip>
          <a:srcRect b="6231" l="0" r="0" t="6231"/>
          <a:stretch/>
        </p:blipFill>
        <p:spPr>
          <a:xfrm>
            <a:off x="1" y="1"/>
            <a:ext cx="9143999" cy="4498500"/>
          </a:xfrm>
          <a:prstGeom prst="rect">
            <a:avLst/>
          </a:prstGeom>
          <a:noFill/>
          <a:ln>
            <a:noFill/>
          </a:ln>
        </p:spPr>
      </p:pic>
      <p:sp>
        <p:nvSpPr>
          <p:cNvPr id="796" name="Google Shape;796;p71"/>
          <p:cNvSpPr txBox="1"/>
          <p:nvPr/>
        </p:nvSpPr>
        <p:spPr>
          <a:xfrm>
            <a:off x="453402" y="502175"/>
            <a:ext cx="4713900" cy="14622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0"/>
              </a:spcBef>
              <a:spcAft>
                <a:spcPts val="0"/>
              </a:spcAft>
              <a:buClr>
                <a:srgbClr val="548135"/>
              </a:buClr>
              <a:buSzPts val="1800"/>
              <a:buFont typeface="Calibri"/>
              <a:buNone/>
            </a:pPr>
            <a:r>
              <a:rPr b="1" lang="en-GB" sz="4000">
                <a:solidFill>
                  <a:schemeClr val="lt1"/>
                </a:solidFill>
                <a:latin typeface="Montserrat"/>
                <a:ea typeface="Montserrat"/>
                <a:cs typeface="Montserrat"/>
                <a:sym typeface="Montserrat"/>
              </a:rPr>
              <a:t>END OF DAY 1</a:t>
            </a:r>
            <a:endParaRPr b="1" sz="4000">
              <a:solidFill>
                <a:schemeClr val="lt1"/>
              </a:solidFill>
              <a:latin typeface="Montserrat"/>
              <a:ea typeface="Montserrat"/>
              <a:cs typeface="Montserrat"/>
              <a:sym typeface="Montserrat"/>
            </a:endParaRPr>
          </a:p>
          <a:p>
            <a:pPr indent="0" lvl="0" marL="0" marR="0" rtl="0" algn="l">
              <a:lnSpc>
                <a:spcPct val="115000"/>
              </a:lnSpc>
              <a:spcBef>
                <a:spcPts val="0"/>
              </a:spcBef>
              <a:spcAft>
                <a:spcPts val="0"/>
              </a:spcAft>
              <a:buClr>
                <a:srgbClr val="548135"/>
              </a:buClr>
              <a:buSzPts val="1800"/>
              <a:buFont typeface="Calibri"/>
              <a:buNone/>
            </a:pPr>
            <a:r>
              <a:rPr b="1" i="0" lang="en-GB" sz="4000" u="none" cap="none" strike="noStrike">
                <a:solidFill>
                  <a:schemeClr val="lt1"/>
                </a:solidFill>
                <a:latin typeface="Montserrat"/>
                <a:ea typeface="Montserrat"/>
                <a:cs typeface="Montserrat"/>
                <a:sym typeface="Montserrat"/>
              </a:rPr>
              <a:t>Thank you!</a:t>
            </a:r>
            <a:endParaRPr b="0" i="0" sz="4000" u="none" cap="none" strike="noStrike">
              <a:solidFill>
                <a:schemeClr val="lt1"/>
              </a:solidFill>
              <a:latin typeface="Montserrat"/>
              <a:ea typeface="Montserrat"/>
              <a:cs typeface="Montserrat"/>
              <a:sym typeface="Montserrat"/>
            </a:endParaRPr>
          </a:p>
        </p:txBody>
      </p:sp>
      <p:sp>
        <p:nvSpPr>
          <p:cNvPr id="797" name="Google Shape;797;p71"/>
          <p:cNvSpPr txBox="1"/>
          <p:nvPr/>
        </p:nvSpPr>
        <p:spPr>
          <a:xfrm>
            <a:off x="2564779" y="4609414"/>
            <a:ext cx="5046000" cy="484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650"/>
              <a:buFont typeface="Arial"/>
              <a:buNone/>
            </a:pPr>
            <a:r>
              <a:rPr b="0" i="0" lang="en-GB" sz="650" u="none" cap="none" strike="noStrike">
                <a:solidFill>
                  <a:schemeClr val="dk1"/>
                </a:solidFill>
                <a:highlight>
                  <a:srgbClr val="FFFFFF"/>
                </a:highlight>
                <a:latin typeface="Montserrat"/>
                <a:ea typeface="Montserrat"/>
                <a:cs typeface="Montserrat"/>
                <a:sym typeface="Montserrat"/>
              </a:rPr>
              <a:t>This project receives funding from the European Union’s Horizon Europe Research and Innovation Programme </a:t>
            </a:r>
            <a:endParaRPr b="0" i="0" sz="650" u="none" cap="none" strike="noStrike">
              <a:solidFill>
                <a:schemeClr val="dk1"/>
              </a:solidFill>
              <a:highlight>
                <a:srgbClr val="FFFFFF"/>
              </a:highlight>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650"/>
              <a:buFont typeface="Arial"/>
              <a:buNone/>
            </a:pPr>
            <a:r>
              <a:rPr b="0" i="0" lang="en-GB" sz="650" u="none" cap="none" strike="noStrike">
                <a:solidFill>
                  <a:schemeClr val="dk1"/>
                </a:solidFill>
                <a:highlight>
                  <a:srgbClr val="FFFFFF"/>
                </a:highlight>
                <a:latin typeface="Montserrat"/>
                <a:ea typeface="Montserrat"/>
                <a:cs typeface="Montserrat"/>
                <a:sym typeface="Montserrat"/>
              </a:rPr>
              <a:t>(ID No 101059592). Views and opinions expressed are those of the author(s) only and do not necessarily reflect those of the European Union or the European Commission. Neither the EU nor the EC can be held responsible for them.</a:t>
            </a:r>
            <a:endParaRPr b="0" i="0" sz="1000" u="none" cap="none" strike="noStrike">
              <a:solidFill>
                <a:srgbClr val="000000"/>
              </a:solidFill>
              <a:latin typeface="Montserrat"/>
              <a:ea typeface="Montserrat"/>
              <a:cs typeface="Montserrat"/>
              <a:sym typeface="Montserrat"/>
            </a:endParaRPr>
          </a:p>
        </p:txBody>
      </p:sp>
      <p:sp>
        <p:nvSpPr>
          <p:cNvPr id="798" name="Google Shape;798;p71"/>
          <p:cNvSpPr txBox="1"/>
          <p:nvPr/>
        </p:nvSpPr>
        <p:spPr>
          <a:xfrm>
            <a:off x="453400" y="2044675"/>
            <a:ext cx="4513500" cy="3849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0"/>
              </a:spcBef>
              <a:spcAft>
                <a:spcPts val="0"/>
              </a:spcAft>
              <a:buClr>
                <a:srgbClr val="548135"/>
              </a:buClr>
              <a:buSzPts val="1400"/>
              <a:buFont typeface="Calibri"/>
              <a:buNone/>
            </a:pPr>
            <a:r>
              <a:rPr b="1" lang="en-GB" sz="1600">
                <a:solidFill>
                  <a:srgbClr val="C4E0B2"/>
                </a:solidFill>
                <a:latin typeface="Montserrat"/>
                <a:ea typeface="Montserrat"/>
                <a:cs typeface="Montserrat"/>
                <a:sym typeface="Montserrat"/>
              </a:rPr>
              <a:t>Maarten Trekels | Sandra MacFadyen</a:t>
            </a:r>
            <a:endParaRPr b="0" i="0" sz="1600" u="none" cap="none" strike="noStrike">
              <a:solidFill>
                <a:srgbClr val="C4E0B2"/>
              </a:solidFill>
              <a:latin typeface="Montserrat"/>
              <a:ea typeface="Montserrat"/>
              <a:cs typeface="Montserrat"/>
              <a:sym typeface="Montserrat"/>
            </a:endParaRPr>
          </a:p>
        </p:txBody>
      </p:sp>
      <p:sp>
        <p:nvSpPr>
          <p:cNvPr id="799" name="Google Shape;799;p71"/>
          <p:cNvSpPr txBox="1"/>
          <p:nvPr/>
        </p:nvSpPr>
        <p:spPr>
          <a:xfrm>
            <a:off x="6651410" y="1274921"/>
            <a:ext cx="1353056" cy="386249"/>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0"/>
              </a:spcBef>
              <a:spcAft>
                <a:spcPts val="0"/>
              </a:spcAft>
              <a:buClr>
                <a:srgbClr val="548135"/>
              </a:buClr>
              <a:buSzPts val="1800"/>
              <a:buFont typeface="Calibri"/>
              <a:buNone/>
            </a:pPr>
            <a:r>
              <a:rPr b="1" i="0" lang="en-GB" sz="1400" u="sng" cap="none" strike="noStrike">
                <a:solidFill>
                  <a:schemeClr val="lt1"/>
                </a:solidFill>
                <a:latin typeface="Montserrat"/>
                <a:ea typeface="Montserrat"/>
                <a:cs typeface="Montserrat"/>
                <a:sym typeface="Montserrat"/>
              </a:rPr>
              <a:t>b-cubed.eu</a:t>
            </a:r>
            <a:endParaRPr b="1" i="0" sz="1400" u="sng" cap="none" strike="noStrike">
              <a:solidFill>
                <a:schemeClr val="lt1"/>
              </a:solidFill>
              <a:latin typeface="Montserrat"/>
              <a:ea typeface="Montserrat"/>
              <a:cs typeface="Montserrat"/>
              <a:sym typeface="Montserrat"/>
            </a:endParaRPr>
          </a:p>
        </p:txBody>
      </p:sp>
      <p:sp>
        <p:nvSpPr>
          <p:cNvPr id="800" name="Google Shape;800;p71"/>
          <p:cNvSpPr txBox="1"/>
          <p:nvPr/>
        </p:nvSpPr>
        <p:spPr>
          <a:xfrm>
            <a:off x="6651411" y="1661170"/>
            <a:ext cx="1769221" cy="386249"/>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0"/>
              </a:spcBef>
              <a:spcAft>
                <a:spcPts val="0"/>
              </a:spcAft>
              <a:buClr>
                <a:srgbClr val="548135"/>
              </a:buClr>
              <a:buSzPts val="1800"/>
              <a:buFont typeface="Calibri"/>
              <a:buNone/>
            </a:pPr>
            <a:r>
              <a:rPr b="1" i="0" lang="en-GB" sz="1400" u="none" cap="none" strike="noStrike">
                <a:solidFill>
                  <a:schemeClr val="lt1"/>
                </a:solidFill>
                <a:latin typeface="Montserrat"/>
                <a:ea typeface="Montserrat"/>
                <a:cs typeface="Montserrat"/>
                <a:sym typeface="Montserrat"/>
              </a:rPr>
              <a:t>@BCubedProject</a:t>
            </a:r>
            <a:endParaRPr b="1" i="0" sz="1400" u="none" cap="none" strike="noStrike">
              <a:solidFill>
                <a:schemeClr val="lt1"/>
              </a:solidFill>
              <a:latin typeface="Montserrat"/>
              <a:ea typeface="Montserrat"/>
              <a:cs typeface="Montserrat"/>
              <a:sym typeface="Montserrat"/>
            </a:endParaRPr>
          </a:p>
        </p:txBody>
      </p:sp>
      <p:sp>
        <p:nvSpPr>
          <p:cNvPr id="801" name="Google Shape;801;p71"/>
          <p:cNvSpPr txBox="1"/>
          <p:nvPr/>
        </p:nvSpPr>
        <p:spPr>
          <a:xfrm>
            <a:off x="6651411" y="2108978"/>
            <a:ext cx="1769221" cy="386249"/>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0"/>
              </a:spcBef>
              <a:spcAft>
                <a:spcPts val="0"/>
              </a:spcAft>
              <a:buClr>
                <a:srgbClr val="548135"/>
              </a:buClr>
              <a:buSzPts val="1800"/>
              <a:buFont typeface="Calibri"/>
              <a:buNone/>
            </a:pPr>
            <a:r>
              <a:rPr b="1" i="0" lang="en-GB" sz="1400" u="none" cap="none" strike="noStrike">
                <a:solidFill>
                  <a:schemeClr val="lt1"/>
                </a:solidFill>
                <a:latin typeface="Montserrat"/>
                <a:ea typeface="Montserrat"/>
                <a:cs typeface="Montserrat"/>
                <a:sym typeface="Montserrat"/>
              </a:rPr>
              <a:t>B-Cubed Project</a:t>
            </a:r>
            <a:endParaRPr b="1" i="0" sz="1400" u="none" cap="none" strike="noStrike">
              <a:solidFill>
                <a:schemeClr val="lt1"/>
              </a:solidFill>
              <a:latin typeface="Montserrat"/>
              <a:ea typeface="Montserrat"/>
              <a:cs typeface="Montserrat"/>
              <a:sym typeface="Montserrat"/>
            </a:endParaRPr>
          </a:p>
        </p:txBody>
      </p:sp>
      <p:sp>
        <p:nvSpPr>
          <p:cNvPr id="802" name="Google Shape;802;p71"/>
          <p:cNvSpPr txBox="1"/>
          <p:nvPr/>
        </p:nvSpPr>
        <p:spPr>
          <a:xfrm>
            <a:off x="453400" y="2346475"/>
            <a:ext cx="5320200" cy="3231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0"/>
              </a:spcBef>
              <a:spcAft>
                <a:spcPts val="0"/>
              </a:spcAft>
              <a:buClr>
                <a:srgbClr val="666666"/>
              </a:buClr>
              <a:buSzPts val="1400"/>
              <a:buFont typeface="Calibri"/>
              <a:buNone/>
            </a:pPr>
            <a:r>
              <a:rPr lang="en-GB" sz="1200">
                <a:solidFill>
                  <a:srgbClr val="BFBFBF"/>
                </a:solidFill>
                <a:latin typeface="Montserrat"/>
                <a:ea typeface="Montserrat"/>
                <a:cs typeface="Montserrat"/>
                <a:sym typeface="Montserrat"/>
              </a:rPr>
              <a:t>maarten.trekels@plantentuinmeise.be | macfadyen@sun.ac.za </a:t>
            </a:r>
            <a:endParaRPr b="0" i="0" sz="1200" u="none" cap="none" strike="noStrike">
              <a:solidFill>
                <a:srgbClr val="BFBFBF"/>
              </a:solidFill>
              <a:latin typeface="Montserrat"/>
              <a:ea typeface="Montserrat"/>
              <a:cs typeface="Montserrat"/>
              <a:sym typeface="Montserrat"/>
            </a:endParaRPr>
          </a:p>
        </p:txBody>
      </p:sp>
      <p:pic>
        <p:nvPicPr>
          <p:cNvPr id="803" name="Google Shape;803;p71"/>
          <p:cNvPicPr preferRelativeResize="0"/>
          <p:nvPr/>
        </p:nvPicPr>
        <p:blipFill rotWithShape="1">
          <a:blip r:embed="rId4">
            <a:alphaModFix/>
          </a:blip>
          <a:srcRect b="0" l="0" r="0" t="0"/>
          <a:stretch/>
        </p:blipFill>
        <p:spPr>
          <a:xfrm>
            <a:off x="6314817" y="2655897"/>
            <a:ext cx="734918" cy="734918"/>
          </a:xfrm>
          <a:prstGeom prst="rect">
            <a:avLst/>
          </a:prstGeom>
          <a:noFill/>
          <a:ln>
            <a:noFill/>
          </a:ln>
        </p:spPr>
      </p:pic>
      <p:sp>
        <p:nvSpPr>
          <p:cNvPr id="804" name="Google Shape;804;p71"/>
          <p:cNvSpPr txBox="1"/>
          <p:nvPr/>
        </p:nvSpPr>
        <p:spPr>
          <a:xfrm>
            <a:off x="7109847" y="2740439"/>
            <a:ext cx="1310785" cy="63401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0"/>
              </a:spcBef>
              <a:spcAft>
                <a:spcPts val="0"/>
              </a:spcAft>
              <a:buClr>
                <a:srgbClr val="548135"/>
              </a:buClr>
              <a:buSzPts val="1800"/>
              <a:buFont typeface="Calibri"/>
              <a:buNone/>
            </a:pPr>
            <a:r>
              <a:rPr b="1" i="0" lang="en-GB" sz="1400" u="none" cap="none" strike="noStrike">
                <a:solidFill>
                  <a:schemeClr val="lt1"/>
                </a:solidFill>
                <a:latin typeface="Montserrat"/>
                <a:ea typeface="Montserrat"/>
                <a:cs typeface="Montserrat"/>
                <a:sym typeface="Montserrat"/>
              </a:rPr>
              <a:t>B-Cubed</a:t>
            </a:r>
            <a:endParaRPr/>
          </a:p>
          <a:p>
            <a:pPr indent="0" lvl="0" marL="0" marR="0" rtl="0" algn="l">
              <a:lnSpc>
                <a:spcPct val="115000"/>
              </a:lnSpc>
              <a:spcBef>
                <a:spcPts val="0"/>
              </a:spcBef>
              <a:spcAft>
                <a:spcPts val="0"/>
              </a:spcAft>
              <a:buClr>
                <a:srgbClr val="548135"/>
              </a:buClr>
              <a:buSzPts val="1800"/>
              <a:buFont typeface="Calibri"/>
              <a:buNone/>
            </a:pPr>
            <a:r>
              <a:rPr b="1" i="0" lang="en-GB" sz="1400" u="none" cap="none" strike="noStrike">
                <a:solidFill>
                  <a:schemeClr val="lt1"/>
                </a:solidFill>
                <a:latin typeface="Montserrat"/>
                <a:ea typeface="Montserrat"/>
                <a:cs typeface="Montserrat"/>
                <a:sym typeface="Montserrat"/>
              </a:rPr>
              <a:t>Newsletter</a:t>
            </a:r>
            <a:endParaRPr b="1" i="0" sz="1400" u="none" cap="none" strike="noStrike">
              <a:solidFill>
                <a:schemeClr val="lt1"/>
              </a:solidFill>
              <a:latin typeface="Montserrat"/>
              <a:ea typeface="Montserrat"/>
              <a:cs typeface="Montserrat"/>
              <a:sym typeface="Montserrat"/>
            </a:endParaRPr>
          </a:p>
        </p:txBody>
      </p:sp>
      <p:sp>
        <p:nvSpPr>
          <p:cNvPr id="805" name="Google Shape;805;p71"/>
          <p:cNvSpPr/>
          <p:nvPr/>
        </p:nvSpPr>
        <p:spPr>
          <a:xfrm>
            <a:off x="6329252" y="1313887"/>
            <a:ext cx="288981" cy="28898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806" name="Google Shape;806;p71"/>
          <p:cNvPicPr preferRelativeResize="0"/>
          <p:nvPr/>
        </p:nvPicPr>
        <p:blipFill rotWithShape="1">
          <a:blip r:embed="rId5">
            <a:alphaModFix/>
          </a:blip>
          <a:srcRect b="0" l="0" r="0" t="0"/>
          <a:stretch/>
        </p:blipFill>
        <p:spPr>
          <a:xfrm>
            <a:off x="6364989" y="1353240"/>
            <a:ext cx="217141" cy="217141"/>
          </a:xfrm>
          <a:prstGeom prst="rect">
            <a:avLst/>
          </a:prstGeom>
          <a:noFill/>
          <a:ln>
            <a:noFill/>
          </a:ln>
        </p:spPr>
      </p:pic>
      <p:sp>
        <p:nvSpPr>
          <p:cNvPr id="807" name="Google Shape;807;p71"/>
          <p:cNvSpPr/>
          <p:nvPr/>
        </p:nvSpPr>
        <p:spPr>
          <a:xfrm>
            <a:off x="6329252" y="1742590"/>
            <a:ext cx="288981" cy="28898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808" name="Google Shape;808;p71"/>
          <p:cNvSpPr/>
          <p:nvPr/>
        </p:nvSpPr>
        <p:spPr>
          <a:xfrm>
            <a:off x="6329252" y="2144054"/>
            <a:ext cx="288981" cy="28898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809" name="Google Shape;809;p71"/>
          <p:cNvPicPr preferRelativeResize="0"/>
          <p:nvPr/>
        </p:nvPicPr>
        <p:blipFill rotWithShape="1">
          <a:blip r:embed="rId6">
            <a:alphaModFix/>
          </a:blip>
          <a:srcRect b="0" l="0" r="0" t="0"/>
          <a:stretch/>
        </p:blipFill>
        <p:spPr>
          <a:xfrm>
            <a:off x="6200564" y="2144532"/>
            <a:ext cx="541344" cy="304629"/>
          </a:xfrm>
          <a:prstGeom prst="rect">
            <a:avLst/>
          </a:prstGeom>
          <a:noFill/>
          <a:ln>
            <a:noFill/>
          </a:ln>
        </p:spPr>
      </p:pic>
      <p:pic>
        <p:nvPicPr>
          <p:cNvPr id="810" name="Google Shape;810;p71"/>
          <p:cNvPicPr preferRelativeResize="0"/>
          <p:nvPr/>
        </p:nvPicPr>
        <p:blipFill rotWithShape="1">
          <a:blip r:embed="rId7">
            <a:alphaModFix/>
          </a:blip>
          <a:srcRect b="0" l="0" r="0" t="0"/>
          <a:stretch/>
        </p:blipFill>
        <p:spPr>
          <a:xfrm>
            <a:off x="6246441" y="1768082"/>
            <a:ext cx="443108" cy="249248"/>
          </a:xfrm>
          <a:prstGeom prst="rect">
            <a:avLst/>
          </a:prstGeom>
          <a:noFill/>
          <a:ln>
            <a:noFill/>
          </a:ln>
        </p:spPr>
      </p:pic>
      <p:pic>
        <p:nvPicPr>
          <p:cNvPr id="811" name="Google Shape;811;p71"/>
          <p:cNvPicPr preferRelativeResize="0"/>
          <p:nvPr/>
        </p:nvPicPr>
        <p:blipFill>
          <a:blip r:embed="rId8">
            <a:alphaModFix/>
          </a:blip>
          <a:stretch>
            <a:fillRect/>
          </a:stretch>
        </p:blipFill>
        <p:spPr>
          <a:xfrm>
            <a:off x="7967675" y="4392450"/>
            <a:ext cx="1287700" cy="660201"/>
          </a:xfrm>
          <a:prstGeom prst="rect">
            <a:avLst/>
          </a:prstGeom>
          <a:noFill/>
          <a:ln>
            <a:noFill/>
          </a:ln>
        </p:spPr>
      </p:pic>
      <p:pic>
        <p:nvPicPr>
          <p:cNvPr id="812" name="Google Shape;812;p71"/>
          <p:cNvPicPr preferRelativeResize="0"/>
          <p:nvPr/>
        </p:nvPicPr>
        <p:blipFill>
          <a:blip r:embed="rId9">
            <a:alphaModFix/>
          </a:blip>
          <a:stretch>
            <a:fillRect/>
          </a:stretch>
        </p:blipFill>
        <p:spPr>
          <a:xfrm>
            <a:off x="0" y="4392450"/>
            <a:ext cx="1490447" cy="764151"/>
          </a:xfrm>
          <a:prstGeom prst="rect">
            <a:avLst/>
          </a:prstGeom>
          <a:noFill/>
          <a:ln>
            <a:noFill/>
          </a:ln>
        </p:spPr>
      </p:pic>
      <p:pic>
        <p:nvPicPr>
          <p:cNvPr id="813" name="Google Shape;813;p71"/>
          <p:cNvPicPr preferRelativeResize="0"/>
          <p:nvPr/>
        </p:nvPicPr>
        <p:blipFill>
          <a:blip r:embed="rId10">
            <a:alphaModFix/>
          </a:blip>
          <a:stretch>
            <a:fillRect/>
          </a:stretch>
        </p:blipFill>
        <p:spPr>
          <a:xfrm>
            <a:off x="1439450" y="4509501"/>
            <a:ext cx="1218507" cy="633999"/>
          </a:xfrm>
          <a:prstGeom prst="rect">
            <a:avLst/>
          </a:prstGeom>
          <a:noFill/>
          <a:ln>
            <a:noFill/>
          </a:ln>
        </p:spPr>
      </p:pic>
      <p:pic>
        <p:nvPicPr>
          <p:cNvPr id="814" name="Google Shape;814;p71"/>
          <p:cNvPicPr preferRelativeResize="0"/>
          <p:nvPr/>
        </p:nvPicPr>
        <p:blipFill>
          <a:blip r:embed="rId11">
            <a:alphaModFix/>
          </a:blip>
          <a:stretch>
            <a:fillRect/>
          </a:stretch>
        </p:blipFill>
        <p:spPr>
          <a:xfrm>
            <a:off x="7563725" y="4549288"/>
            <a:ext cx="1073224" cy="55442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27"/>
          <p:cNvSpPr txBox="1"/>
          <p:nvPr>
            <p:ph type="title"/>
          </p:nvPr>
        </p:nvSpPr>
        <p:spPr>
          <a:xfrm>
            <a:off x="609600" y="2031784"/>
            <a:ext cx="7924800" cy="1079932"/>
          </a:xfrm>
          <a:prstGeom prst="rect">
            <a:avLst/>
          </a:prstGeom>
          <a:noFill/>
          <a:ln>
            <a:noFill/>
          </a:ln>
        </p:spPr>
        <p:txBody>
          <a:bodyPr anchorCtr="0" anchor="b" bIns="34275" lIns="68575" spcFirstLastPara="1" rIns="68575" wrap="square" tIns="34275">
            <a:normAutofit fontScale="90000"/>
          </a:bodyPr>
          <a:lstStyle/>
          <a:p>
            <a:pPr indent="0" lvl="0" marL="0" rtl="0" algn="ctr">
              <a:lnSpc>
                <a:spcPct val="90000"/>
              </a:lnSpc>
              <a:spcBef>
                <a:spcPts val="0"/>
              </a:spcBef>
              <a:spcAft>
                <a:spcPts val="0"/>
              </a:spcAft>
              <a:buSzPct val="40909"/>
              <a:buNone/>
            </a:pPr>
            <a:r>
              <a:rPr b="1" lang="en-GB" sz="4400"/>
              <a:t>What is Biodiversity</a:t>
            </a:r>
            <a:endParaRPr sz="4400"/>
          </a:p>
          <a:p>
            <a:pPr indent="0" lvl="0" marL="0" rtl="0" algn="ctr">
              <a:lnSpc>
                <a:spcPct val="90000"/>
              </a:lnSpc>
              <a:spcBef>
                <a:spcPts val="0"/>
              </a:spcBef>
              <a:spcAft>
                <a:spcPts val="0"/>
              </a:spcAft>
              <a:buSzPct val="46753"/>
              <a:buNone/>
            </a:pPr>
            <a:r>
              <a:rPr lang="en-GB" sz="3850"/>
              <a:t>Variety of all living things and their interactions</a:t>
            </a:r>
            <a:endParaRPr sz="385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28"/>
          <p:cNvSpPr txBox="1"/>
          <p:nvPr/>
        </p:nvSpPr>
        <p:spPr>
          <a:xfrm>
            <a:off x="243975" y="175647"/>
            <a:ext cx="7886700" cy="483900"/>
          </a:xfrm>
          <a:prstGeom prst="rect">
            <a:avLst/>
          </a:prstGeom>
          <a:noFill/>
          <a:ln>
            <a:noFill/>
          </a:ln>
        </p:spPr>
        <p:txBody>
          <a:bodyPr anchorCtr="0" anchor="ctr" bIns="34275" lIns="68575" spcFirstLastPara="1" rIns="68575" wrap="square" tIns="34275">
            <a:normAutofit/>
          </a:bodyPr>
          <a:lstStyle/>
          <a:p>
            <a:pPr indent="0" lvl="0" marL="0" marR="0" rtl="0" algn="l">
              <a:lnSpc>
                <a:spcPct val="90000"/>
              </a:lnSpc>
              <a:spcBef>
                <a:spcPts val="0"/>
              </a:spcBef>
              <a:spcAft>
                <a:spcPts val="0"/>
              </a:spcAft>
              <a:buClr>
                <a:srgbClr val="000000"/>
              </a:buClr>
              <a:buSzPts val="1800"/>
              <a:buFont typeface="Arial"/>
              <a:buNone/>
            </a:pPr>
            <a:r>
              <a:rPr b="1" lang="en-GB" sz="1800">
                <a:solidFill>
                  <a:srgbClr val="005859"/>
                </a:solidFill>
                <a:latin typeface="Montserrat"/>
                <a:ea typeface="Montserrat"/>
                <a:cs typeface="Montserrat"/>
                <a:sym typeface="Montserrat"/>
              </a:rPr>
              <a:t>Biodiversity</a:t>
            </a:r>
            <a:endParaRPr b="1" i="0" sz="1800" u="none" cap="none" strike="noStrike">
              <a:solidFill>
                <a:srgbClr val="005859"/>
              </a:solidFill>
              <a:latin typeface="Montserrat"/>
              <a:ea typeface="Montserrat"/>
              <a:cs typeface="Montserrat"/>
              <a:sym typeface="Montserrat"/>
            </a:endParaRPr>
          </a:p>
        </p:txBody>
      </p:sp>
      <p:sp>
        <p:nvSpPr>
          <p:cNvPr id="152" name="Google Shape;152;p28"/>
          <p:cNvSpPr/>
          <p:nvPr/>
        </p:nvSpPr>
        <p:spPr>
          <a:xfrm>
            <a:off x="0" y="954143"/>
            <a:ext cx="9144000" cy="444900"/>
          </a:xfrm>
          <a:prstGeom prst="homePlate">
            <a:avLst>
              <a:gd fmla="val 0" name="adj"/>
            </a:avLst>
          </a:prstGeom>
          <a:solidFill>
            <a:srgbClr val="6CDDB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53" name="Google Shape;153;p28"/>
          <p:cNvSpPr txBox="1"/>
          <p:nvPr/>
        </p:nvSpPr>
        <p:spPr>
          <a:xfrm>
            <a:off x="274892" y="1024002"/>
            <a:ext cx="90798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lang="en-GB">
                <a:solidFill>
                  <a:srgbClr val="EFF8F5"/>
                </a:solidFill>
                <a:latin typeface="Montserrat"/>
                <a:ea typeface="Montserrat"/>
                <a:cs typeface="Montserrat"/>
                <a:sym typeface="Montserrat"/>
              </a:rPr>
              <a:t>Not just diversity of species</a:t>
            </a:r>
            <a:endParaRPr b="0" i="0" sz="1400" u="none" cap="none" strike="noStrike">
              <a:solidFill>
                <a:srgbClr val="000000"/>
              </a:solidFill>
              <a:latin typeface="Arial"/>
              <a:ea typeface="Arial"/>
              <a:cs typeface="Arial"/>
              <a:sym typeface="Arial"/>
            </a:endParaRPr>
          </a:p>
        </p:txBody>
      </p:sp>
      <p:sp>
        <p:nvSpPr>
          <p:cNvPr id="154" name="Google Shape;154;p28"/>
          <p:cNvSpPr txBox="1"/>
          <p:nvPr/>
        </p:nvSpPr>
        <p:spPr>
          <a:xfrm>
            <a:off x="243975" y="618300"/>
            <a:ext cx="5145300" cy="307800"/>
          </a:xfrm>
          <a:prstGeom prst="rect">
            <a:avLst/>
          </a:prstGeom>
          <a:noFill/>
          <a:ln>
            <a:noFill/>
          </a:ln>
        </p:spPr>
        <p:txBody>
          <a:bodyPr anchorCtr="0" anchor="t" bIns="34275" lIns="68575" spcFirstLastPara="1" rIns="68575" wrap="square" tIns="34275">
            <a:normAutofit fontScale="92500"/>
          </a:bodyPr>
          <a:lstStyle/>
          <a:p>
            <a:pPr indent="0" lvl="0" marL="0" marR="0" rtl="0" algn="l">
              <a:lnSpc>
                <a:spcPct val="90000"/>
              </a:lnSpc>
              <a:spcBef>
                <a:spcPts val="800"/>
              </a:spcBef>
              <a:spcAft>
                <a:spcPts val="0"/>
              </a:spcAft>
              <a:buClr>
                <a:srgbClr val="000000"/>
              </a:buClr>
              <a:buSzPct val="100000"/>
              <a:buFont typeface="Arial"/>
              <a:buNone/>
            </a:pPr>
            <a:r>
              <a:rPr b="1" lang="en-GB" sz="1200">
                <a:solidFill>
                  <a:srgbClr val="47A52A"/>
                </a:solidFill>
                <a:latin typeface="Montserrat"/>
                <a:ea typeface="Montserrat"/>
                <a:cs typeface="Montserrat"/>
                <a:sym typeface="Montserrat"/>
              </a:rPr>
              <a:t>Biodiversity is the variety of all living things and their interactions</a:t>
            </a:r>
            <a:endParaRPr b="0" i="0" sz="1200" u="none" cap="none" strike="noStrike">
              <a:solidFill>
                <a:srgbClr val="47A52A"/>
              </a:solidFill>
              <a:latin typeface="Montserrat"/>
              <a:ea typeface="Montserrat"/>
              <a:cs typeface="Montserrat"/>
              <a:sym typeface="Montserrat"/>
            </a:endParaRPr>
          </a:p>
        </p:txBody>
      </p:sp>
      <p:sp>
        <p:nvSpPr>
          <p:cNvPr id="155" name="Google Shape;155;p28"/>
          <p:cNvSpPr txBox="1"/>
          <p:nvPr/>
        </p:nvSpPr>
        <p:spPr>
          <a:xfrm>
            <a:off x="243975" y="1543100"/>
            <a:ext cx="2384700" cy="3405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000"/>
              </a:spcBef>
              <a:spcAft>
                <a:spcPts val="0"/>
              </a:spcAft>
              <a:buNone/>
            </a:pPr>
            <a:r>
              <a:rPr b="1" lang="en-GB" sz="1800">
                <a:solidFill>
                  <a:srgbClr val="4D5356"/>
                </a:solidFill>
              </a:rPr>
              <a:t>Biodiversity</a:t>
            </a:r>
            <a:r>
              <a:rPr lang="en-GB" sz="1800">
                <a:solidFill>
                  <a:srgbClr val="4D5356"/>
                </a:solidFill>
              </a:rPr>
              <a:t>, or biological diversity, is the </a:t>
            </a:r>
            <a:r>
              <a:rPr b="1" lang="en-GB" sz="1800">
                <a:solidFill>
                  <a:srgbClr val="4D5356"/>
                </a:solidFill>
              </a:rPr>
              <a:t>variety of life on earth</a:t>
            </a:r>
            <a:r>
              <a:rPr lang="en-GB" sz="1800">
                <a:solidFill>
                  <a:srgbClr val="4D5356"/>
                </a:solidFill>
              </a:rPr>
              <a:t>. </a:t>
            </a:r>
            <a:endParaRPr sz="1800">
              <a:solidFill>
                <a:srgbClr val="4D5356"/>
              </a:solidFill>
            </a:endParaRPr>
          </a:p>
          <a:p>
            <a:pPr indent="0" lvl="0" marL="0" rtl="0" algn="l">
              <a:lnSpc>
                <a:spcPct val="115000"/>
              </a:lnSpc>
              <a:spcBef>
                <a:spcPts val="1000"/>
              </a:spcBef>
              <a:spcAft>
                <a:spcPts val="0"/>
              </a:spcAft>
              <a:buNone/>
            </a:pPr>
            <a:r>
              <a:rPr lang="en-GB" sz="1800">
                <a:solidFill>
                  <a:srgbClr val="4D5356"/>
                </a:solidFill>
              </a:rPr>
              <a:t>It includes all the ways these living </a:t>
            </a:r>
            <a:r>
              <a:rPr lang="en-GB" sz="1800">
                <a:solidFill>
                  <a:srgbClr val="4D5356"/>
                </a:solidFill>
              </a:rPr>
              <a:t>organisms</a:t>
            </a:r>
            <a:r>
              <a:rPr lang="en-GB" sz="1800">
                <a:solidFill>
                  <a:srgbClr val="4D5356"/>
                </a:solidFill>
              </a:rPr>
              <a:t> </a:t>
            </a:r>
            <a:r>
              <a:rPr b="1" lang="en-GB" sz="1800">
                <a:solidFill>
                  <a:srgbClr val="4D5356"/>
                </a:solidFill>
              </a:rPr>
              <a:t>interact with each other and their environment</a:t>
            </a:r>
            <a:r>
              <a:rPr lang="en-GB" sz="1800">
                <a:solidFill>
                  <a:srgbClr val="4D5356"/>
                </a:solidFill>
              </a:rPr>
              <a:t>.</a:t>
            </a:r>
            <a:endParaRPr>
              <a:solidFill>
                <a:schemeClr val="dk1"/>
              </a:solidFill>
              <a:latin typeface="Montserrat"/>
              <a:ea typeface="Montserrat"/>
              <a:cs typeface="Montserrat"/>
              <a:sym typeface="Montserrat"/>
            </a:endParaRPr>
          </a:p>
        </p:txBody>
      </p:sp>
      <p:pic>
        <p:nvPicPr>
          <p:cNvPr id="156" name="Google Shape;156;p28"/>
          <p:cNvPicPr preferRelativeResize="0"/>
          <p:nvPr/>
        </p:nvPicPr>
        <p:blipFill>
          <a:blip r:embed="rId3">
            <a:alphaModFix/>
          </a:blip>
          <a:stretch>
            <a:fillRect/>
          </a:stretch>
        </p:blipFill>
        <p:spPr>
          <a:xfrm>
            <a:off x="2727375" y="1551450"/>
            <a:ext cx="6264224" cy="340537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29"/>
          <p:cNvSpPr txBox="1"/>
          <p:nvPr/>
        </p:nvSpPr>
        <p:spPr>
          <a:xfrm>
            <a:off x="243975" y="175647"/>
            <a:ext cx="7886700" cy="483900"/>
          </a:xfrm>
          <a:prstGeom prst="rect">
            <a:avLst/>
          </a:prstGeom>
          <a:noFill/>
          <a:ln>
            <a:noFill/>
          </a:ln>
        </p:spPr>
        <p:txBody>
          <a:bodyPr anchorCtr="0" anchor="ctr" bIns="34275" lIns="68575" spcFirstLastPara="1" rIns="68575" wrap="square" tIns="34275">
            <a:normAutofit/>
          </a:bodyPr>
          <a:lstStyle/>
          <a:p>
            <a:pPr indent="0" lvl="0" marL="0" marR="0" rtl="0" algn="l">
              <a:lnSpc>
                <a:spcPct val="90000"/>
              </a:lnSpc>
              <a:spcBef>
                <a:spcPts val="0"/>
              </a:spcBef>
              <a:spcAft>
                <a:spcPts val="0"/>
              </a:spcAft>
              <a:buClr>
                <a:srgbClr val="000000"/>
              </a:buClr>
              <a:buSzPts val="1800"/>
              <a:buFont typeface="Arial"/>
              <a:buNone/>
            </a:pPr>
            <a:r>
              <a:rPr b="1" lang="en-GB" sz="1800">
                <a:solidFill>
                  <a:srgbClr val="005859"/>
                </a:solidFill>
                <a:latin typeface="Montserrat"/>
                <a:ea typeface="Montserrat"/>
                <a:cs typeface="Montserrat"/>
                <a:sym typeface="Montserrat"/>
              </a:rPr>
              <a:t>Biodiversity</a:t>
            </a:r>
            <a:endParaRPr b="1" i="0" sz="1800" u="none" cap="none" strike="noStrike">
              <a:solidFill>
                <a:srgbClr val="005859"/>
              </a:solidFill>
              <a:latin typeface="Montserrat"/>
              <a:ea typeface="Montserrat"/>
              <a:cs typeface="Montserrat"/>
              <a:sym typeface="Montserrat"/>
            </a:endParaRPr>
          </a:p>
        </p:txBody>
      </p:sp>
      <p:sp>
        <p:nvSpPr>
          <p:cNvPr id="162" name="Google Shape;162;p29"/>
          <p:cNvSpPr/>
          <p:nvPr/>
        </p:nvSpPr>
        <p:spPr>
          <a:xfrm>
            <a:off x="0" y="954143"/>
            <a:ext cx="9144000" cy="444900"/>
          </a:xfrm>
          <a:prstGeom prst="homePlate">
            <a:avLst>
              <a:gd fmla="val 0" name="adj"/>
            </a:avLst>
          </a:prstGeom>
          <a:solidFill>
            <a:srgbClr val="6CDDB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63" name="Google Shape;163;p29"/>
          <p:cNvSpPr txBox="1"/>
          <p:nvPr/>
        </p:nvSpPr>
        <p:spPr>
          <a:xfrm>
            <a:off x="243975" y="1024000"/>
            <a:ext cx="90345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lang="en-GB">
                <a:solidFill>
                  <a:srgbClr val="EFF8F5"/>
                </a:solidFill>
                <a:latin typeface="Montserrat"/>
                <a:ea typeface="Montserrat"/>
                <a:cs typeface="Montserrat"/>
                <a:sym typeface="Montserrat"/>
              </a:rPr>
              <a:t>Different Scales of Biodiversity</a:t>
            </a:r>
            <a:endParaRPr b="0" i="0" sz="1400" u="none" cap="none" strike="noStrike">
              <a:solidFill>
                <a:srgbClr val="000000"/>
              </a:solidFill>
              <a:latin typeface="Arial"/>
              <a:ea typeface="Arial"/>
              <a:cs typeface="Arial"/>
              <a:sym typeface="Arial"/>
            </a:endParaRPr>
          </a:p>
        </p:txBody>
      </p:sp>
      <p:sp>
        <p:nvSpPr>
          <p:cNvPr id="164" name="Google Shape;164;p29"/>
          <p:cNvSpPr txBox="1"/>
          <p:nvPr/>
        </p:nvSpPr>
        <p:spPr>
          <a:xfrm>
            <a:off x="243975" y="618300"/>
            <a:ext cx="5145300" cy="307800"/>
          </a:xfrm>
          <a:prstGeom prst="rect">
            <a:avLst/>
          </a:prstGeom>
          <a:noFill/>
          <a:ln>
            <a:noFill/>
          </a:ln>
        </p:spPr>
        <p:txBody>
          <a:bodyPr anchorCtr="0" anchor="t" bIns="34275" lIns="68575" spcFirstLastPara="1" rIns="68575" wrap="square" tIns="34275">
            <a:normAutofit fontScale="92500"/>
          </a:bodyPr>
          <a:lstStyle/>
          <a:p>
            <a:pPr indent="0" lvl="0" marL="0" marR="0" rtl="0" algn="l">
              <a:lnSpc>
                <a:spcPct val="90000"/>
              </a:lnSpc>
              <a:spcBef>
                <a:spcPts val="800"/>
              </a:spcBef>
              <a:spcAft>
                <a:spcPts val="0"/>
              </a:spcAft>
              <a:buClr>
                <a:srgbClr val="000000"/>
              </a:buClr>
              <a:buSzPct val="100000"/>
              <a:buFont typeface="Arial"/>
              <a:buNone/>
            </a:pPr>
            <a:r>
              <a:rPr b="1" lang="en-GB" sz="1200">
                <a:solidFill>
                  <a:srgbClr val="47A52A"/>
                </a:solidFill>
                <a:latin typeface="Montserrat"/>
                <a:ea typeface="Montserrat"/>
                <a:cs typeface="Montserrat"/>
                <a:sym typeface="Montserrat"/>
              </a:rPr>
              <a:t>Biodiversity is the variety of all living things and their interactions</a:t>
            </a:r>
            <a:endParaRPr b="0" i="0" sz="1200" u="none" cap="none" strike="noStrike">
              <a:solidFill>
                <a:srgbClr val="47A52A"/>
              </a:solidFill>
              <a:latin typeface="Montserrat"/>
              <a:ea typeface="Montserrat"/>
              <a:cs typeface="Montserrat"/>
              <a:sym typeface="Montserrat"/>
            </a:endParaRPr>
          </a:p>
        </p:txBody>
      </p:sp>
      <p:sp>
        <p:nvSpPr>
          <p:cNvPr id="165" name="Google Shape;165;p29"/>
          <p:cNvSpPr txBox="1"/>
          <p:nvPr/>
        </p:nvSpPr>
        <p:spPr>
          <a:xfrm>
            <a:off x="243975" y="1543100"/>
            <a:ext cx="4023600" cy="3373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b="1" lang="en-GB" sz="1800">
                <a:solidFill>
                  <a:schemeClr val="dk1"/>
                </a:solidFill>
              </a:rPr>
              <a:t>Genetic Diversity</a:t>
            </a:r>
            <a:r>
              <a:rPr lang="en-GB" sz="1800">
                <a:solidFill>
                  <a:schemeClr val="dk1"/>
                </a:solidFill>
              </a:rPr>
              <a:t>: Variation in genes within species, allowing for adaptability and resilience.</a:t>
            </a:r>
            <a:endParaRPr sz="1800">
              <a:solidFill>
                <a:schemeClr val="dk1"/>
              </a:solidFill>
            </a:endParaRPr>
          </a:p>
          <a:p>
            <a:pPr indent="0" lvl="0" marL="0" rtl="0" algn="l">
              <a:lnSpc>
                <a:spcPct val="115000"/>
              </a:lnSpc>
              <a:spcBef>
                <a:spcPts val="1200"/>
              </a:spcBef>
              <a:spcAft>
                <a:spcPts val="0"/>
              </a:spcAft>
              <a:buNone/>
            </a:pPr>
            <a:r>
              <a:rPr b="1" lang="en-GB" sz="1800">
                <a:solidFill>
                  <a:schemeClr val="dk1"/>
                </a:solidFill>
              </a:rPr>
              <a:t>Species Diversity</a:t>
            </a:r>
            <a:r>
              <a:rPr lang="en-GB" sz="1800">
                <a:solidFill>
                  <a:schemeClr val="dk1"/>
                </a:solidFill>
              </a:rPr>
              <a:t>: Variety of species within an ecosystem or across the planet.</a:t>
            </a:r>
            <a:endParaRPr sz="1800">
              <a:solidFill>
                <a:schemeClr val="dk1"/>
              </a:solidFill>
            </a:endParaRPr>
          </a:p>
          <a:p>
            <a:pPr indent="0" lvl="0" marL="0" rtl="0" algn="l">
              <a:lnSpc>
                <a:spcPct val="115000"/>
              </a:lnSpc>
              <a:spcBef>
                <a:spcPts val="1200"/>
              </a:spcBef>
              <a:spcAft>
                <a:spcPts val="1200"/>
              </a:spcAft>
              <a:buNone/>
            </a:pPr>
            <a:r>
              <a:rPr b="1" lang="en-GB" sz="1800">
                <a:solidFill>
                  <a:schemeClr val="dk1"/>
                </a:solidFill>
              </a:rPr>
              <a:t>Ecosystem Diversity</a:t>
            </a:r>
            <a:r>
              <a:rPr lang="en-GB" sz="1800">
                <a:solidFill>
                  <a:schemeClr val="dk1"/>
                </a:solidFill>
              </a:rPr>
              <a:t>: Variety of ecosystems (forests, oceans, grasslands, etc.) that provide different habitats and services.</a:t>
            </a:r>
            <a:endParaRPr sz="1800">
              <a:solidFill>
                <a:schemeClr val="dk1"/>
              </a:solidFill>
            </a:endParaRPr>
          </a:p>
        </p:txBody>
      </p:sp>
      <p:pic>
        <p:nvPicPr>
          <p:cNvPr id="166" name="Google Shape;166;p29"/>
          <p:cNvPicPr preferRelativeResize="0"/>
          <p:nvPr/>
        </p:nvPicPr>
        <p:blipFill>
          <a:blip r:embed="rId3">
            <a:alphaModFix/>
          </a:blip>
          <a:stretch>
            <a:fillRect/>
          </a:stretch>
        </p:blipFill>
        <p:spPr>
          <a:xfrm>
            <a:off x="4267549" y="1543099"/>
            <a:ext cx="4827501" cy="3136875"/>
          </a:xfrm>
          <a:prstGeom prst="rect">
            <a:avLst/>
          </a:prstGeom>
          <a:noFill/>
          <a:ln>
            <a:noFill/>
          </a:ln>
        </p:spPr>
      </p:pic>
      <p:pic>
        <p:nvPicPr>
          <p:cNvPr id="167" name="Google Shape;167;p29"/>
          <p:cNvPicPr preferRelativeResize="0"/>
          <p:nvPr/>
        </p:nvPicPr>
        <p:blipFill>
          <a:blip r:embed="rId4">
            <a:alphaModFix/>
          </a:blip>
          <a:stretch>
            <a:fillRect/>
          </a:stretch>
        </p:blipFill>
        <p:spPr>
          <a:xfrm>
            <a:off x="4209200" y="1693643"/>
            <a:ext cx="1211200" cy="12303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5">
                                            <p:txEl>
                                              <p:pRg end="2" st="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30"/>
          <p:cNvSpPr txBox="1"/>
          <p:nvPr/>
        </p:nvSpPr>
        <p:spPr>
          <a:xfrm>
            <a:off x="243975" y="175647"/>
            <a:ext cx="7886700" cy="483900"/>
          </a:xfrm>
          <a:prstGeom prst="rect">
            <a:avLst/>
          </a:prstGeom>
          <a:noFill/>
          <a:ln>
            <a:noFill/>
          </a:ln>
        </p:spPr>
        <p:txBody>
          <a:bodyPr anchorCtr="0" anchor="ctr" bIns="34275" lIns="68575" spcFirstLastPara="1" rIns="68575" wrap="square" tIns="34275">
            <a:normAutofit/>
          </a:bodyPr>
          <a:lstStyle/>
          <a:p>
            <a:pPr indent="0" lvl="0" marL="0" marR="0" rtl="0" algn="l">
              <a:lnSpc>
                <a:spcPct val="90000"/>
              </a:lnSpc>
              <a:spcBef>
                <a:spcPts val="0"/>
              </a:spcBef>
              <a:spcAft>
                <a:spcPts val="0"/>
              </a:spcAft>
              <a:buClr>
                <a:srgbClr val="000000"/>
              </a:buClr>
              <a:buSzPts val="1800"/>
              <a:buFont typeface="Arial"/>
              <a:buNone/>
            </a:pPr>
            <a:r>
              <a:rPr b="1" lang="en-GB" sz="1800">
                <a:solidFill>
                  <a:srgbClr val="005859"/>
                </a:solidFill>
                <a:latin typeface="Montserrat"/>
                <a:ea typeface="Montserrat"/>
                <a:cs typeface="Montserrat"/>
                <a:sym typeface="Montserrat"/>
              </a:rPr>
              <a:t>Biodiversity</a:t>
            </a:r>
            <a:endParaRPr b="1" i="0" sz="1800" u="none" cap="none" strike="noStrike">
              <a:solidFill>
                <a:srgbClr val="005859"/>
              </a:solidFill>
              <a:latin typeface="Montserrat"/>
              <a:ea typeface="Montserrat"/>
              <a:cs typeface="Montserrat"/>
              <a:sym typeface="Montserrat"/>
            </a:endParaRPr>
          </a:p>
        </p:txBody>
      </p:sp>
      <p:sp>
        <p:nvSpPr>
          <p:cNvPr id="173" name="Google Shape;173;p30"/>
          <p:cNvSpPr/>
          <p:nvPr/>
        </p:nvSpPr>
        <p:spPr>
          <a:xfrm>
            <a:off x="0" y="954143"/>
            <a:ext cx="9144000" cy="444900"/>
          </a:xfrm>
          <a:prstGeom prst="homePlate">
            <a:avLst>
              <a:gd fmla="val 0" name="adj"/>
            </a:avLst>
          </a:prstGeom>
          <a:solidFill>
            <a:srgbClr val="6CDDB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74" name="Google Shape;174;p30"/>
          <p:cNvSpPr txBox="1"/>
          <p:nvPr/>
        </p:nvSpPr>
        <p:spPr>
          <a:xfrm>
            <a:off x="210725" y="1024000"/>
            <a:ext cx="91440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lang="en-GB">
                <a:solidFill>
                  <a:srgbClr val="EFF8F5"/>
                </a:solidFill>
                <a:latin typeface="Montserrat"/>
                <a:ea typeface="Montserrat"/>
                <a:cs typeface="Montserrat"/>
                <a:sym typeface="Montserrat"/>
              </a:rPr>
              <a:t>Different Components of Biodiversity</a:t>
            </a:r>
            <a:endParaRPr b="0" i="0" sz="1400" u="none" cap="none" strike="noStrike">
              <a:solidFill>
                <a:srgbClr val="000000"/>
              </a:solidFill>
              <a:latin typeface="Arial"/>
              <a:ea typeface="Arial"/>
              <a:cs typeface="Arial"/>
              <a:sym typeface="Arial"/>
            </a:endParaRPr>
          </a:p>
        </p:txBody>
      </p:sp>
      <p:sp>
        <p:nvSpPr>
          <p:cNvPr id="175" name="Google Shape;175;p30"/>
          <p:cNvSpPr txBox="1"/>
          <p:nvPr/>
        </p:nvSpPr>
        <p:spPr>
          <a:xfrm>
            <a:off x="243975" y="618300"/>
            <a:ext cx="5145300" cy="307800"/>
          </a:xfrm>
          <a:prstGeom prst="rect">
            <a:avLst/>
          </a:prstGeom>
          <a:noFill/>
          <a:ln>
            <a:noFill/>
          </a:ln>
        </p:spPr>
        <p:txBody>
          <a:bodyPr anchorCtr="0" anchor="t" bIns="34275" lIns="68575" spcFirstLastPara="1" rIns="68575" wrap="square" tIns="34275">
            <a:normAutofit fontScale="92500"/>
          </a:bodyPr>
          <a:lstStyle/>
          <a:p>
            <a:pPr indent="0" lvl="0" marL="0" marR="0" rtl="0" algn="l">
              <a:lnSpc>
                <a:spcPct val="90000"/>
              </a:lnSpc>
              <a:spcBef>
                <a:spcPts val="800"/>
              </a:spcBef>
              <a:spcAft>
                <a:spcPts val="0"/>
              </a:spcAft>
              <a:buClr>
                <a:srgbClr val="000000"/>
              </a:buClr>
              <a:buSzPct val="100000"/>
              <a:buFont typeface="Arial"/>
              <a:buNone/>
            </a:pPr>
            <a:r>
              <a:rPr b="1" lang="en-GB" sz="1200">
                <a:solidFill>
                  <a:srgbClr val="47A52A"/>
                </a:solidFill>
                <a:latin typeface="Montserrat"/>
                <a:ea typeface="Montserrat"/>
                <a:cs typeface="Montserrat"/>
                <a:sym typeface="Montserrat"/>
              </a:rPr>
              <a:t>Biodiversity is the variety of all living things and their interactions</a:t>
            </a:r>
            <a:endParaRPr b="0" i="0" sz="1200" u="none" cap="none" strike="noStrike">
              <a:solidFill>
                <a:srgbClr val="47A52A"/>
              </a:solidFill>
              <a:latin typeface="Montserrat"/>
              <a:ea typeface="Montserrat"/>
              <a:cs typeface="Montserrat"/>
              <a:sym typeface="Montserrat"/>
            </a:endParaRPr>
          </a:p>
        </p:txBody>
      </p:sp>
      <p:pic>
        <p:nvPicPr>
          <p:cNvPr id="176" name="Google Shape;176;p30"/>
          <p:cNvPicPr preferRelativeResize="0"/>
          <p:nvPr/>
        </p:nvPicPr>
        <p:blipFill>
          <a:blip r:embed="rId3">
            <a:alphaModFix/>
          </a:blip>
          <a:stretch>
            <a:fillRect/>
          </a:stretch>
        </p:blipFill>
        <p:spPr>
          <a:xfrm>
            <a:off x="6909875" y="1551443"/>
            <a:ext cx="2234137" cy="1909827"/>
          </a:xfrm>
          <a:prstGeom prst="rect">
            <a:avLst/>
          </a:prstGeom>
          <a:noFill/>
          <a:ln>
            <a:noFill/>
          </a:ln>
        </p:spPr>
      </p:pic>
      <p:pic>
        <p:nvPicPr>
          <p:cNvPr id="177" name="Google Shape;177;p30"/>
          <p:cNvPicPr preferRelativeResize="0"/>
          <p:nvPr/>
        </p:nvPicPr>
        <p:blipFill>
          <a:blip r:embed="rId4">
            <a:alphaModFix/>
          </a:blip>
          <a:stretch>
            <a:fillRect/>
          </a:stretch>
        </p:blipFill>
        <p:spPr>
          <a:xfrm>
            <a:off x="5123514" y="1503300"/>
            <a:ext cx="2235600" cy="1950741"/>
          </a:xfrm>
          <a:prstGeom prst="rect">
            <a:avLst/>
          </a:prstGeom>
          <a:noFill/>
          <a:ln>
            <a:noFill/>
          </a:ln>
        </p:spPr>
      </p:pic>
      <p:pic>
        <p:nvPicPr>
          <p:cNvPr id="178" name="Google Shape;178;p30"/>
          <p:cNvPicPr preferRelativeResize="0"/>
          <p:nvPr/>
        </p:nvPicPr>
        <p:blipFill>
          <a:blip r:embed="rId5">
            <a:alphaModFix/>
          </a:blip>
          <a:stretch>
            <a:fillRect/>
          </a:stretch>
        </p:blipFill>
        <p:spPr>
          <a:xfrm>
            <a:off x="6344700" y="2923565"/>
            <a:ext cx="1785975" cy="2102861"/>
          </a:xfrm>
          <a:prstGeom prst="rect">
            <a:avLst/>
          </a:prstGeom>
          <a:noFill/>
          <a:ln>
            <a:noFill/>
          </a:ln>
        </p:spPr>
      </p:pic>
      <p:sp>
        <p:nvSpPr>
          <p:cNvPr id="179" name="Google Shape;179;p30"/>
          <p:cNvSpPr txBox="1"/>
          <p:nvPr/>
        </p:nvSpPr>
        <p:spPr>
          <a:xfrm>
            <a:off x="244025" y="1530925"/>
            <a:ext cx="5145300" cy="927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rPr b="1" lang="en-GB" sz="1500">
                <a:solidFill>
                  <a:schemeClr val="dk1"/>
                </a:solidFill>
              </a:rPr>
              <a:t>Composition</a:t>
            </a:r>
            <a:r>
              <a:rPr lang="en-GB" sz="1500">
                <a:solidFill>
                  <a:schemeClr val="dk1"/>
                </a:solidFill>
              </a:rPr>
              <a:t>: </a:t>
            </a:r>
            <a:r>
              <a:rPr b="1" lang="en-GB" sz="1500">
                <a:solidFill>
                  <a:schemeClr val="dk1"/>
                </a:solidFill>
              </a:rPr>
              <a:t>Identity and variety</a:t>
            </a:r>
            <a:r>
              <a:rPr lang="en-GB" sz="1500">
                <a:solidFill>
                  <a:schemeClr val="dk1"/>
                </a:solidFill>
              </a:rPr>
              <a:t> of species, genes, and ecosystems in a given area. Includes species richness and genetic diversity within species.</a:t>
            </a:r>
            <a:endParaRPr b="1" sz="1500">
              <a:solidFill>
                <a:schemeClr val="dk1"/>
              </a:solidFill>
            </a:endParaRPr>
          </a:p>
        </p:txBody>
      </p:sp>
      <p:sp>
        <p:nvSpPr>
          <p:cNvPr id="180" name="Google Shape;180;p30"/>
          <p:cNvSpPr txBox="1"/>
          <p:nvPr/>
        </p:nvSpPr>
        <p:spPr>
          <a:xfrm>
            <a:off x="244025" y="3756550"/>
            <a:ext cx="5145300" cy="1313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rPr b="1" lang="en-GB" sz="1500">
                <a:solidFill>
                  <a:schemeClr val="dk1"/>
                </a:solidFill>
              </a:rPr>
              <a:t>Function</a:t>
            </a:r>
            <a:r>
              <a:rPr lang="en-GB" sz="1500">
                <a:solidFill>
                  <a:schemeClr val="dk1"/>
                </a:solidFill>
              </a:rPr>
              <a:t>: </a:t>
            </a:r>
            <a:r>
              <a:rPr b="1" lang="en-GB" sz="1500">
                <a:solidFill>
                  <a:schemeClr val="dk1"/>
                </a:solidFill>
              </a:rPr>
              <a:t>Ecological processes</a:t>
            </a:r>
            <a:r>
              <a:rPr lang="en-GB" sz="1500">
                <a:solidFill>
                  <a:schemeClr val="dk1"/>
                </a:solidFill>
              </a:rPr>
              <a:t> and roles that species, genes, and ecosystems play in maintaining ecosystem health and services. Includes nutrient cycling, energy flow, and species interactions (e.g. predation, pollination, etc.).</a:t>
            </a:r>
            <a:endParaRPr b="1" sz="1500">
              <a:solidFill>
                <a:schemeClr val="dk1"/>
              </a:solidFill>
            </a:endParaRPr>
          </a:p>
        </p:txBody>
      </p:sp>
      <p:sp>
        <p:nvSpPr>
          <p:cNvPr id="181" name="Google Shape;181;p30"/>
          <p:cNvSpPr txBox="1"/>
          <p:nvPr/>
        </p:nvSpPr>
        <p:spPr>
          <a:xfrm>
            <a:off x="244025" y="2504225"/>
            <a:ext cx="5145300" cy="1208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rPr b="1" lang="en-GB" sz="1500">
                <a:solidFill>
                  <a:schemeClr val="dk1"/>
                </a:solidFill>
              </a:rPr>
              <a:t>Structure</a:t>
            </a:r>
            <a:r>
              <a:rPr lang="en-GB" sz="1500">
                <a:solidFill>
                  <a:schemeClr val="dk1"/>
                </a:solidFill>
              </a:rPr>
              <a:t>: </a:t>
            </a:r>
            <a:r>
              <a:rPr b="1" lang="en-GB" sz="1500">
                <a:solidFill>
                  <a:schemeClr val="dk1"/>
                </a:solidFill>
              </a:rPr>
              <a:t>Physical organization or pattern</a:t>
            </a:r>
            <a:r>
              <a:rPr lang="en-GB" sz="1500">
                <a:solidFill>
                  <a:schemeClr val="dk1"/>
                </a:solidFill>
              </a:rPr>
              <a:t> of biodiversity, including the spatial distribution and abundance of species within ecosystems. As well as the arrangement of ecosystems across landscapes.</a:t>
            </a:r>
            <a:endParaRPr b="1" sz="1500">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1"/>
                                        </p:tgtEl>
                                        <p:attrNameLst>
                                          <p:attrName>style.visibility</p:attrName>
                                        </p:attrNameLst>
                                      </p:cBhvr>
                                      <p:to>
                                        <p:strVal val="visible"/>
                                      </p:to>
                                    </p:set>
                                  </p:childTnLst>
                                </p:cTn>
                              </p:par>
                            </p:childTnLst>
                          </p:cTn>
                        </p:par>
                        <p:par>
                          <p:cTn fill="hold">
                            <p:stCondLst>
                              <p:cond delay="0"/>
                            </p:stCondLst>
                            <p:childTnLst>
                              <p:par>
                                <p:cTn fill="hold" nodeType="afterEffect" presetClass="entr" presetID="1" presetSubtype="0">
                                  <p:stCondLst>
                                    <p:cond delay="0"/>
                                  </p:stCondLst>
                                  <p:childTnLst>
                                    <p:set>
                                      <p:cBhvr>
                                        <p:cTn dur="1" fill="hold">
                                          <p:stCondLst>
                                            <p:cond delay="0"/>
                                          </p:stCondLst>
                                        </p:cTn>
                                        <p:tgtEl>
                                          <p:spTgt spid="17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0"/>
                                        </p:tgtEl>
                                        <p:attrNameLst>
                                          <p:attrName>style.visibility</p:attrName>
                                        </p:attrNameLst>
                                      </p:cBhvr>
                                      <p:to>
                                        <p:strVal val="visible"/>
                                      </p:to>
                                    </p:set>
                                  </p:childTnLst>
                                </p:cTn>
                              </p:par>
                            </p:childTnLst>
                          </p:cTn>
                        </p:par>
                        <p:par>
                          <p:cTn fill="hold">
                            <p:stCondLst>
                              <p:cond delay="0"/>
                            </p:stCondLst>
                            <p:childTnLst>
                              <p:par>
                                <p:cTn fill="hold" nodeType="afterEffect" presetClass="entr" presetID="1" presetSubtype="0">
                                  <p:stCondLst>
                                    <p:cond delay="0"/>
                                  </p:stCondLst>
                                  <p:childTnLst>
                                    <p:set>
                                      <p:cBhvr>
                                        <p:cTn dur="1" fill="hold">
                                          <p:stCondLst>
                                            <p:cond delay="0"/>
                                          </p:stCondLst>
                                        </p:cTn>
                                        <p:tgtEl>
                                          <p:spTgt spid="17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6" name="Shape 186"/>
        <p:cNvGrpSpPr/>
        <p:nvPr/>
      </p:nvGrpSpPr>
      <p:grpSpPr>
        <a:xfrm>
          <a:off x="0" y="0"/>
          <a:ext cx="0" cy="0"/>
          <a:chOff x="0" y="0"/>
          <a:chExt cx="0" cy="0"/>
        </a:xfrm>
      </p:grpSpPr>
      <p:sp>
        <p:nvSpPr>
          <p:cNvPr id="187" name="Google Shape;187;p31"/>
          <p:cNvSpPr/>
          <p:nvPr/>
        </p:nvSpPr>
        <p:spPr>
          <a:xfrm>
            <a:off x="22725" y="-74075"/>
            <a:ext cx="9121200" cy="52146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nvGrpSpPr>
          <p:cNvPr id="188" name="Google Shape;188;p31"/>
          <p:cNvGrpSpPr/>
          <p:nvPr/>
        </p:nvGrpSpPr>
        <p:grpSpPr>
          <a:xfrm flipH="1" rot="-5400000">
            <a:off x="2858854" y="1802579"/>
            <a:ext cx="2933172" cy="3099060"/>
            <a:chOff x="7964589" y="2420304"/>
            <a:chExt cx="4320000" cy="4320000"/>
          </a:xfrm>
        </p:grpSpPr>
        <p:sp>
          <p:nvSpPr>
            <p:cNvPr id="189" name="Google Shape;189;p31"/>
            <p:cNvSpPr/>
            <p:nvPr/>
          </p:nvSpPr>
          <p:spPr>
            <a:xfrm>
              <a:off x="7964589" y="2420304"/>
              <a:ext cx="4320000" cy="4320000"/>
            </a:xfrm>
            <a:prstGeom prst="ellipse">
              <a:avLst/>
            </a:prstGeom>
            <a:solidFill>
              <a:srgbClr val="FFCC99"/>
            </a:solidFill>
            <a:ln cap="flat" cmpd="sng" w="12700">
              <a:solidFill>
                <a:srgbClr val="280E18"/>
              </a:solidFill>
              <a:prstDash val="solid"/>
              <a:miter lim="800000"/>
              <a:headEnd len="sm" w="sm" type="none"/>
              <a:tailEnd len="sm" w="sm" type="none"/>
            </a:ln>
          </p:spPr>
          <p:txBody>
            <a:bodyPr anchorCtr="0" anchor="t" bIns="34275" lIns="68575" spcFirstLastPara="1" rIns="68575" wrap="square" tIns="34275">
              <a:noAutofit/>
            </a:bodyPr>
            <a:lstStyle/>
            <a:p>
              <a:pPr indent="0" lvl="0" marL="0" marR="0" rtl="0" algn="ctr">
                <a:spcBef>
                  <a:spcPts val="0"/>
                </a:spcBef>
                <a:spcAft>
                  <a:spcPts val="0"/>
                </a:spcAft>
                <a:buNone/>
              </a:pPr>
              <a:r>
                <a:t/>
              </a:r>
              <a:endParaRPr sz="900">
                <a:solidFill>
                  <a:srgbClr val="000000"/>
                </a:solidFill>
                <a:latin typeface="Arial"/>
                <a:ea typeface="Arial"/>
                <a:cs typeface="Arial"/>
                <a:sym typeface="Arial"/>
              </a:endParaRPr>
            </a:p>
          </p:txBody>
        </p:sp>
        <p:cxnSp>
          <p:nvCxnSpPr>
            <p:cNvPr id="190" name="Google Shape;190;p31"/>
            <p:cNvCxnSpPr>
              <a:stCxn id="189" idx="6"/>
              <a:endCxn id="189" idx="2"/>
            </p:cNvCxnSpPr>
            <p:nvPr/>
          </p:nvCxnSpPr>
          <p:spPr>
            <a:xfrm>
              <a:off x="10124589" y="2420304"/>
              <a:ext cx="0" cy="4320000"/>
            </a:xfrm>
            <a:prstGeom prst="straightConnector1">
              <a:avLst/>
            </a:prstGeom>
            <a:noFill/>
            <a:ln>
              <a:noFill/>
            </a:ln>
          </p:spPr>
        </p:cxnSp>
      </p:grpSp>
      <p:grpSp>
        <p:nvGrpSpPr>
          <p:cNvPr id="191" name="Google Shape;191;p31"/>
          <p:cNvGrpSpPr/>
          <p:nvPr/>
        </p:nvGrpSpPr>
        <p:grpSpPr>
          <a:xfrm rot="1500189">
            <a:off x="1361191" y="62900"/>
            <a:ext cx="3099199" cy="2933234"/>
            <a:chOff x="7964589" y="2420304"/>
            <a:chExt cx="4320000" cy="4320000"/>
          </a:xfrm>
        </p:grpSpPr>
        <p:sp>
          <p:nvSpPr>
            <p:cNvPr id="192" name="Google Shape;192;p31"/>
            <p:cNvSpPr/>
            <p:nvPr/>
          </p:nvSpPr>
          <p:spPr>
            <a:xfrm>
              <a:off x="7964589" y="2420304"/>
              <a:ext cx="4320000" cy="4320000"/>
            </a:xfrm>
            <a:prstGeom prst="ellipse">
              <a:avLst/>
            </a:prstGeom>
            <a:solidFill>
              <a:srgbClr val="AFDC7E"/>
            </a:solidFill>
            <a:ln cap="flat" cmpd="sng" w="12700">
              <a:solidFill>
                <a:srgbClr val="280E18"/>
              </a:solidFill>
              <a:prstDash val="solid"/>
              <a:miter lim="800000"/>
              <a:headEnd len="sm" w="sm" type="none"/>
              <a:tailEnd len="sm" w="sm" type="none"/>
            </a:ln>
          </p:spPr>
          <p:txBody>
            <a:bodyPr anchorCtr="0" anchor="t" bIns="34275" lIns="68575" spcFirstLastPara="1" rIns="68575" wrap="square" tIns="34275">
              <a:noAutofit/>
            </a:bodyPr>
            <a:lstStyle/>
            <a:p>
              <a:pPr indent="0" lvl="0" marL="0" marR="0" rtl="0" algn="ctr">
                <a:spcBef>
                  <a:spcPts val="0"/>
                </a:spcBef>
                <a:spcAft>
                  <a:spcPts val="0"/>
                </a:spcAft>
                <a:buNone/>
              </a:pPr>
              <a:r>
                <a:t/>
              </a:r>
              <a:endParaRPr sz="900">
                <a:solidFill>
                  <a:srgbClr val="000000"/>
                </a:solidFill>
                <a:latin typeface="Arial"/>
                <a:ea typeface="Arial"/>
                <a:cs typeface="Arial"/>
                <a:sym typeface="Arial"/>
              </a:endParaRPr>
            </a:p>
          </p:txBody>
        </p:sp>
        <p:cxnSp>
          <p:nvCxnSpPr>
            <p:cNvPr id="193" name="Google Shape;193;p31"/>
            <p:cNvCxnSpPr>
              <a:stCxn id="192" idx="6"/>
              <a:endCxn id="192" idx="2"/>
            </p:cNvCxnSpPr>
            <p:nvPr/>
          </p:nvCxnSpPr>
          <p:spPr>
            <a:xfrm rot="9226151">
              <a:off x="8146708" y="3624758"/>
              <a:ext cx="3955761" cy="1911091"/>
            </a:xfrm>
            <a:prstGeom prst="straightConnector1">
              <a:avLst/>
            </a:prstGeom>
            <a:noFill/>
            <a:ln>
              <a:noFill/>
            </a:ln>
          </p:spPr>
        </p:cxnSp>
      </p:grpSp>
      <p:grpSp>
        <p:nvGrpSpPr>
          <p:cNvPr id="194" name="Google Shape;194;p31"/>
          <p:cNvGrpSpPr/>
          <p:nvPr/>
        </p:nvGrpSpPr>
        <p:grpSpPr>
          <a:xfrm rot="-1500189">
            <a:off x="4168592" y="37521"/>
            <a:ext cx="3099199" cy="2933234"/>
            <a:chOff x="7964589" y="2420304"/>
            <a:chExt cx="4320000" cy="4320000"/>
          </a:xfrm>
        </p:grpSpPr>
        <p:sp>
          <p:nvSpPr>
            <p:cNvPr id="195" name="Google Shape;195;p31"/>
            <p:cNvSpPr/>
            <p:nvPr/>
          </p:nvSpPr>
          <p:spPr>
            <a:xfrm>
              <a:off x="7964589" y="2420304"/>
              <a:ext cx="4320000" cy="4320000"/>
            </a:xfrm>
            <a:prstGeom prst="ellipse">
              <a:avLst/>
            </a:prstGeom>
            <a:solidFill>
              <a:srgbClr val="99CCFF"/>
            </a:solidFill>
            <a:ln cap="flat" cmpd="sng" w="12700">
              <a:solidFill>
                <a:srgbClr val="280E18"/>
              </a:solidFill>
              <a:prstDash val="solid"/>
              <a:miter lim="800000"/>
              <a:headEnd len="sm" w="sm" type="none"/>
              <a:tailEnd len="sm" w="sm" type="none"/>
            </a:ln>
          </p:spPr>
          <p:txBody>
            <a:bodyPr anchorCtr="0" anchor="t" bIns="34275" lIns="68575" spcFirstLastPara="1" rIns="68575" wrap="square" tIns="34275">
              <a:noAutofit/>
            </a:bodyPr>
            <a:lstStyle/>
            <a:p>
              <a:pPr indent="0" lvl="0" marL="0" marR="0" rtl="0" algn="ctr">
                <a:spcBef>
                  <a:spcPts val="0"/>
                </a:spcBef>
                <a:spcAft>
                  <a:spcPts val="0"/>
                </a:spcAft>
                <a:buNone/>
              </a:pPr>
              <a:r>
                <a:t/>
              </a:r>
              <a:endParaRPr sz="900">
                <a:solidFill>
                  <a:srgbClr val="000000"/>
                </a:solidFill>
                <a:latin typeface="Arial"/>
                <a:ea typeface="Arial"/>
                <a:cs typeface="Arial"/>
                <a:sym typeface="Arial"/>
              </a:endParaRPr>
            </a:p>
          </p:txBody>
        </p:sp>
        <p:cxnSp>
          <p:nvCxnSpPr>
            <p:cNvPr id="196" name="Google Shape;196;p31"/>
            <p:cNvCxnSpPr>
              <a:stCxn id="195" idx="6"/>
              <a:endCxn id="195" idx="2"/>
            </p:cNvCxnSpPr>
            <p:nvPr/>
          </p:nvCxnSpPr>
          <p:spPr>
            <a:xfrm flipH="1" rot="1573849">
              <a:off x="8146708" y="3624758"/>
              <a:ext cx="3955761" cy="1911091"/>
            </a:xfrm>
            <a:prstGeom prst="straightConnector1">
              <a:avLst/>
            </a:prstGeom>
            <a:noFill/>
            <a:ln>
              <a:noFill/>
            </a:ln>
          </p:spPr>
        </p:cxnSp>
      </p:grpSp>
      <p:sp>
        <p:nvSpPr>
          <p:cNvPr id="197" name="Google Shape;197;p31"/>
          <p:cNvSpPr txBox="1"/>
          <p:nvPr/>
        </p:nvSpPr>
        <p:spPr>
          <a:xfrm rot="3899962">
            <a:off x="6415702" y="689919"/>
            <a:ext cx="1916577" cy="361712"/>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i="0" lang="en-GB" sz="1900" u="none" cap="none" strike="noStrike">
                <a:solidFill>
                  <a:srgbClr val="000000"/>
                </a:solidFill>
                <a:latin typeface="Arial"/>
                <a:ea typeface="Arial"/>
                <a:cs typeface="Arial"/>
                <a:sym typeface="Arial"/>
              </a:rPr>
              <a:t>COMPOSITION</a:t>
            </a:r>
            <a:endParaRPr b="1" sz="1900">
              <a:solidFill>
                <a:srgbClr val="000000"/>
              </a:solidFill>
              <a:latin typeface="Arial"/>
              <a:ea typeface="Arial"/>
              <a:cs typeface="Arial"/>
              <a:sym typeface="Arial"/>
            </a:endParaRPr>
          </a:p>
        </p:txBody>
      </p:sp>
      <p:grpSp>
        <p:nvGrpSpPr>
          <p:cNvPr id="198" name="Google Shape;198;p31"/>
          <p:cNvGrpSpPr/>
          <p:nvPr/>
        </p:nvGrpSpPr>
        <p:grpSpPr>
          <a:xfrm>
            <a:off x="3694171" y="-479579"/>
            <a:ext cx="4048501" cy="3968254"/>
            <a:chOff x="4925561" y="-639439"/>
            <a:chExt cx="5398001" cy="5291005"/>
          </a:xfrm>
        </p:grpSpPr>
        <p:grpSp>
          <p:nvGrpSpPr>
            <p:cNvPr id="199" name="Google Shape;199;p31"/>
            <p:cNvGrpSpPr/>
            <p:nvPr/>
          </p:nvGrpSpPr>
          <p:grpSpPr>
            <a:xfrm rot="-1500000">
              <a:off x="5558424" y="50530"/>
              <a:ext cx="4132275" cy="3911067"/>
              <a:chOff x="7964589" y="2420304"/>
              <a:chExt cx="4320000" cy="4320000"/>
            </a:xfrm>
          </p:grpSpPr>
          <p:sp>
            <p:nvSpPr>
              <p:cNvPr id="200" name="Google Shape;200;p31"/>
              <p:cNvSpPr/>
              <p:nvPr/>
            </p:nvSpPr>
            <p:spPr>
              <a:xfrm>
                <a:off x="7964589" y="2420304"/>
                <a:ext cx="4320000" cy="4320000"/>
              </a:xfrm>
              <a:prstGeom prst="ellipse">
                <a:avLst/>
              </a:prstGeom>
              <a:solidFill>
                <a:srgbClr val="99CCFF"/>
              </a:solidFill>
              <a:ln cap="flat" cmpd="sng" w="12700">
                <a:solidFill>
                  <a:srgbClr val="280E18"/>
                </a:solidFill>
                <a:prstDash val="solid"/>
                <a:miter lim="800000"/>
                <a:headEnd len="sm" w="sm" type="none"/>
                <a:tailEnd len="sm" w="sm" type="none"/>
              </a:ln>
            </p:spPr>
            <p:txBody>
              <a:bodyPr anchorCtr="0" anchor="t" bIns="34275" lIns="68575" spcFirstLastPara="1" rIns="68575" wrap="square" tIns="34275">
                <a:noAutofit/>
              </a:bodyPr>
              <a:lstStyle/>
              <a:p>
                <a:pPr indent="0" lvl="0" marL="0" marR="0" rtl="0" algn="ctr">
                  <a:spcBef>
                    <a:spcPts val="0"/>
                  </a:spcBef>
                  <a:spcAft>
                    <a:spcPts val="0"/>
                  </a:spcAft>
                  <a:buNone/>
                </a:pPr>
                <a:r>
                  <a:t/>
                </a:r>
                <a:endParaRPr sz="900">
                  <a:solidFill>
                    <a:srgbClr val="000000"/>
                  </a:solidFill>
                  <a:latin typeface="Arial"/>
                  <a:ea typeface="Arial"/>
                  <a:cs typeface="Arial"/>
                  <a:sym typeface="Arial"/>
                </a:endParaRPr>
              </a:p>
            </p:txBody>
          </p:sp>
          <p:cxnSp>
            <p:nvCxnSpPr>
              <p:cNvPr id="201" name="Google Shape;201;p31"/>
              <p:cNvCxnSpPr>
                <a:stCxn id="200" idx="6"/>
                <a:endCxn id="200" idx="2"/>
              </p:cNvCxnSpPr>
              <p:nvPr/>
            </p:nvCxnSpPr>
            <p:spPr>
              <a:xfrm flipH="1" rot="1573615">
                <a:off x="8146775" y="3624896"/>
                <a:ext cx="3955628" cy="1910817"/>
              </a:xfrm>
              <a:prstGeom prst="straightConnector1">
                <a:avLst/>
              </a:prstGeom>
              <a:noFill/>
              <a:ln>
                <a:noFill/>
              </a:ln>
            </p:spPr>
          </p:cxnSp>
        </p:grpSp>
        <p:sp>
          <p:nvSpPr>
            <p:cNvPr id="202" name="Google Shape;202;p31"/>
            <p:cNvSpPr txBox="1"/>
            <p:nvPr/>
          </p:nvSpPr>
          <p:spPr>
            <a:xfrm rot="3900000">
              <a:off x="8354785" y="1130442"/>
              <a:ext cx="1338354" cy="584775"/>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GB" sz="1200">
                  <a:solidFill>
                    <a:srgbClr val="000000"/>
                  </a:solidFill>
                  <a:latin typeface="Arial"/>
                  <a:ea typeface="Arial"/>
                  <a:cs typeface="Arial"/>
                  <a:sym typeface="Arial"/>
                </a:rPr>
                <a:t>Landscape</a:t>
              </a:r>
              <a:endParaRPr sz="1100"/>
            </a:p>
            <a:p>
              <a:pPr indent="0" lvl="0" marL="0" marR="0" rtl="0" algn="ctr">
                <a:spcBef>
                  <a:spcPts val="0"/>
                </a:spcBef>
                <a:spcAft>
                  <a:spcPts val="0"/>
                </a:spcAft>
                <a:buNone/>
              </a:pPr>
              <a:r>
                <a:rPr b="1" lang="en-GB" sz="1200">
                  <a:solidFill>
                    <a:srgbClr val="000000"/>
                  </a:solidFill>
                  <a:latin typeface="Arial"/>
                  <a:ea typeface="Arial"/>
                  <a:cs typeface="Arial"/>
                  <a:sym typeface="Arial"/>
                </a:rPr>
                <a:t>types</a:t>
              </a:r>
              <a:endParaRPr b="1" sz="1200">
                <a:solidFill>
                  <a:srgbClr val="000000"/>
                </a:solidFill>
                <a:latin typeface="Arial"/>
                <a:ea typeface="Arial"/>
                <a:cs typeface="Arial"/>
                <a:sym typeface="Arial"/>
              </a:endParaRPr>
            </a:p>
          </p:txBody>
        </p:sp>
      </p:grpSp>
      <p:grpSp>
        <p:nvGrpSpPr>
          <p:cNvPr id="203" name="Google Shape;203;p31"/>
          <p:cNvGrpSpPr/>
          <p:nvPr/>
        </p:nvGrpSpPr>
        <p:grpSpPr>
          <a:xfrm>
            <a:off x="3854066" y="174528"/>
            <a:ext cx="3036375" cy="2976190"/>
            <a:chOff x="5138755" y="232703"/>
            <a:chExt cx="4048500" cy="3968253"/>
          </a:xfrm>
        </p:grpSpPr>
        <p:grpSp>
          <p:nvGrpSpPr>
            <p:cNvPr id="204" name="Google Shape;204;p31"/>
            <p:cNvGrpSpPr/>
            <p:nvPr/>
          </p:nvGrpSpPr>
          <p:grpSpPr>
            <a:xfrm rot="-1500000">
              <a:off x="5613402" y="750180"/>
              <a:ext cx="3099205" cy="2933300"/>
              <a:chOff x="9147675" y="-1252128"/>
              <a:chExt cx="3240000" cy="3240000"/>
            </a:xfrm>
          </p:grpSpPr>
          <p:sp>
            <p:nvSpPr>
              <p:cNvPr id="205" name="Google Shape;205;p31"/>
              <p:cNvSpPr/>
              <p:nvPr/>
            </p:nvSpPr>
            <p:spPr>
              <a:xfrm>
                <a:off x="9147675" y="-1252128"/>
                <a:ext cx="3240000" cy="3240000"/>
              </a:xfrm>
              <a:prstGeom prst="ellipse">
                <a:avLst/>
              </a:prstGeom>
              <a:solidFill>
                <a:srgbClr val="99CCFF"/>
              </a:solidFill>
              <a:ln cap="flat" cmpd="sng" w="12700">
                <a:solidFill>
                  <a:srgbClr val="280E18"/>
                </a:solidFill>
                <a:prstDash val="solid"/>
                <a:miter lim="800000"/>
                <a:headEnd len="sm" w="sm" type="none"/>
                <a:tailEnd len="sm" w="sm" type="none"/>
              </a:ln>
            </p:spPr>
            <p:txBody>
              <a:bodyPr anchorCtr="0" anchor="t" bIns="34275" lIns="68575" spcFirstLastPara="1" rIns="68575" wrap="square" tIns="34275">
                <a:noAutofit/>
              </a:bodyPr>
              <a:lstStyle/>
              <a:p>
                <a:pPr indent="0" lvl="0" marL="0" marR="0" rtl="0" algn="ctr">
                  <a:spcBef>
                    <a:spcPts val="0"/>
                  </a:spcBef>
                  <a:spcAft>
                    <a:spcPts val="0"/>
                  </a:spcAft>
                  <a:buNone/>
                </a:pPr>
                <a:r>
                  <a:t/>
                </a:r>
                <a:endParaRPr sz="900">
                  <a:solidFill>
                    <a:srgbClr val="000000"/>
                  </a:solidFill>
                  <a:latin typeface="Arial"/>
                  <a:ea typeface="Arial"/>
                  <a:cs typeface="Arial"/>
                  <a:sym typeface="Arial"/>
                </a:endParaRPr>
              </a:p>
            </p:txBody>
          </p:sp>
          <p:cxnSp>
            <p:nvCxnSpPr>
              <p:cNvPr id="206" name="Google Shape;206;p31"/>
              <p:cNvCxnSpPr>
                <a:stCxn id="205" idx="6"/>
                <a:endCxn id="205" idx="2"/>
              </p:cNvCxnSpPr>
              <p:nvPr/>
            </p:nvCxnSpPr>
            <p:spPr>
              <a:xfrm flipH="1" rot="1573849">
                <a:off x="9284265" y="-348787"/>
                <a:ext cx="2966821" cy="1433318"/>
              </a:xfrm>
              <a:prstGeom prst="straightConnector1">
                <a:avLst/>
              </a:prstGeom>
              <a:noFill/>
              <a:ln>
                <a:noFill/>
              </a:ln>
            </p:spPr>
          </p:cxnSp>
        </p:grpSp>
        <p:sp>
          <p:nvSpPr>
            <p:cNvPr id="207" name="Google Shape;207;p31"/>
            <p:cNvSpPr txBox="1"/>
            <p:nvPr/>
          </p:nvSpPr>
          <p:spPr>
            <a:xfrm rot="3900000">
              <a:off x="7226109" y="1529256"/>
              <a:ext cx="1618448" cy="584775"/>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GB" sz="1200">
                  <a:solidFill>
                    <a:srgbClr val="000000"/>
                  </a:solidFill>
                  <a:latin typeface="Arial"/>
                  <a:ea typeface="Arial"/>
                  <a:cs typeface="Arial"/>
                  <a:sym typeface="Arial"/>
                </a:rPr>
                <a:t>Ecosystems</a:t>
              </a:r>
              <a:endParaRPr sz="1100"/>
            </a:p>
            <a:p>
              <a:pPr indent="0" lvl="0" marL="0" marR="0" rtl="0" algn="ctr">
                <a:spcBef>
                  <a:spcPts val="0"/>
                </a:spcBef>
                <a:spcAft>
                  <a:spcPts val="0"/>
                </a:spcAft>
                <a:buNone/>
              </a:pPr>
              <a:r>
                <a:rPr lang="en-GB" sz="1200">
                  <a:solidFill>
                    <a:srgbClr val="000000"/>
                  </a:solidFill>
                  <a:latin typeface="Arial"/>
                  <a:ea typeface="Arial"/>
                  <a:cs typeface="Arial"/>
                  <a:sym typeface="Arial"/>
                </a:rPr>
                <a:t>Communities</a:t>
              </a:r>
              <a:endParaRPr b="1" sz="1200">
                <a:solidFill>
                  <a:srgbClr val="000000"/>
                </a:solidFill>
                <a:latin typeface="Arial"/>
                <a:ea typeface="Arial"/>
                <a:cs typeface="Arial"/>
                <a:sym typeface="Arial"/>
              </a:endParaRPr>
            </a:p>
          </p:txBody>
        </p:sp>
      </p:grpSp>
      <p:grpSp>
        <p:nvGrpSpPr>
          <p:cNvPr id="208" name="Google Shape;208;p31"/>
          <p:cNvGrpSpPr/>
          <p:nvPr/>
        </p:nvGrpSpPr>
        <p:grpSpPr>
          <a:xfrm>
            <a:off x="886680" y="-454895"/>
            <a:ext cx="4048501" cy="3968254"/>
            <a:chOff x="1182240" y="-606526"/>
            <a:chExt cx="5398001" cy="5291005"/>
          </a:xfrm>
        </p:grpSpPr>
        <p:grpSp>
          <p:nvGrpSpPr>
            <p:cNvPr id="209" name="Google Shape;209;p31"/>
            <p:cNvGrpSpPr/>
            <p:nvPr/>
          </p:nvGrpSpPr>
          <p:grpSpPr>
            <a:xfrm rot="1500000">
              <a:off x="1815103" y="83443"/>
              <a:ext cx="4132275" cy="3911067"/>
              <a:chOff x="7964589" y="2420304"/>
              <a:chExt cx="4320000" cy="4320000"/>
            </a:xfrm>
          </p:grpSpPr>
          <p:sp>
            <p:nvSpPr>
              <p:cNvPr id="210" name="Google Shape;210;p31"/>
              <p:cNvSpPr/>
              <p:nvPr/>
            </p:nvSpPr>
            <p:spPr>
              <a:xfrm>
                <a:off x="7964589" y="2420304"/>
                <a:ext cx="4320000" cy="4320000"/>
              </a:xfrm>
              <a:prstGeom prst="ellipse">
                <a:avLst/>
              </a:prstGeom>
              <a:solidFill>
                <a:srgbClr val="AFDC7E"/>
              </a:solidFill>
              <a:ln cap="flat" cmpd="sng" w="12700">
                <a:solidFill>
                  <a:srgbClr val="280E18"/>
                </a:solidFill>
                <a:prstDash val="solid"/>
                <a:miter lim="800000"/>
                <a:headEnd len="sm" w="sm" type="none"/>
                <a:tailEnd len="sm" w="sm" type="none"/>
              </a:ln>
            </p:spPr>
            <p:txBody>
              <a:bodyPr anchorCtr="0" anchor="t" bIns="34275" lIns="68575" spcFirstLastPara="1" rIns="68575" wrap="square" tIns="34275">
                <a:noAutofit/>
              </a:bodyPr>
              <a:lstStyle/>
              <a:p>
                <a:pPr indent="0" lvl="0" marL="0" marR="0" rtl="0" algn="ctr">
                  <a:spcBef>
                    <a:spcPts val="0"/>
                  </a:spcBef>
                  <a:spcAft>
                    <a:spcPts val="0"/>
                  </a:spcAft>
                  <a:buNone/>
                </a:pPr>
                <a:r>
                  <a:t/>
                </a:r>
                <a:endParaRPr sz="900">
                  <a:solidFill>
                    <a:srgbClr val="000000"/>
                  </a:solidFill>
                  <a:latin typeface="Arial"/>
                  <a:ea typeface="Arial"/>
                  <a:cs typeface="Arial"/>
                  <a:sym typeface="Arial"/>
                </a:endParaRPr>
              </a:p>
            </p:txBody>
          </p:sp>
          <p:cxnSp>
            <p:nvCxnSpPr>
              <p:cNvPr id="211" name="Google Shape;211;p31"/>
              <p:cNvCxnSpPr>
                <a:stCxn id="210" idx="6"/>
                <a:endCxn id="210" idx="2"/>
              </p:cNvCxnSpPr>
              <p:nvPr/>
            </p:nvCxnSpPr>
            <p:spPr>
              <a:xfrm rot="9226385">
                <a:off x="8146775" y="3624896"/>
                <a:ext cx="3955628" cy="1910817"/>
              </a:xfrm>
              <a:prstGeom prst="straightConnector1">
                <a:avLst/>
              </a:prstGeom>
              <a:noFill/>
              <a:ln>
                <a:noFill/>
              </a:ln>
            </p:spPr>
          </p:cxnSp>
        </p:grpSp>
        <p:sp>
          <p:nvSpPr>
            <p:cNvPr id="212" name="Google Shape;212;p31"/>
            <p:cNvSpPr txBox="1"/>
            <p:nvPr/>
          </p:nvSpPr>
          <p:spPr>
            <a:xfrm rot="-3900000">
              <a:off x="1824620" y="1126849"/>
              <a:ext cx="1338354" cy="584775"/>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GB" sz="1200">
                  <a:solidFill>
                    <a:srgbClr val="000000"/>
                  </a:solidFill>
                  <a:latin typeface="Arial"/>
                  <a:ea typeface="Arial"/>
                  <a:cs typeface="Arial"/>
                  <a:sym typeface="Arial"/>
                </a:rPr>
                <a:t>Landscape</a:t>
              </a:r>
              <a:endParaRPr sz="1100"/>
            </a:p>
            <a:p>
              <a:pPr indent="0" lvl="0" marL="0" marR="0" rtl="0" algn="ctr">
                <a:spcBef>
                  <a:spcPts val="0"/>
                </a:spcBef>
                <a:spcAft>
                  <a:spcPts val="0"/>
                </a:spcAft>
                <a:buNone/>
              </a:pPr>
              <a:r>
                <a:rPr b="1" lang="en-GB" sz="1200">
                  <a:solidFill>
                    <a:srgbClr val="000000"/>
                  </a:solidFill>
                  <a:latin typeface="Arial"/>
                  <a:ea typeface="Arial"/>
                  <a:cs typeface="Arial"/>
                  <a:sym typeface="Arial"/>
                </a:rPr>
                <a:t>patterns</a:t>
              </a:r>
              <a:endParaRPr b="1" sz="1200">
                <a:solidFill>
                  <a:srgbClr val="000000"/>
                </a:solidFill>
                <a:latin typeface="Arial"/>
                <a:ea typeface="Arial"/>
                <a:cs typeface="Arial"/>
                <a:sym typeface="Arial"/>
              </a:endParaRPr>
            </a:p>
          </p:txBody>
        </p:sp>
      </p:grpSp>
      <p:grpSp>
        <p:nvGrpSpPr>
          <p:cNvPr id="213" name="Google Shape;213;p31"/>
          <p:cNvGrpSpPr/>
          <p:nvPr/>
        </p:nvGrpSpPr>
        <p:grpSpPr>
          <a:xfrm>
            <a:off x="2775830" y="1885734"/>
            <a:ext cx="3099206" cy="2933300"/>
            <a:chOff x="3701106" y="2514312"/>
            <a:chExt cx="4132275" cy="3911067"/>
          </a:xfrm>
        </p:grpSpPr>
        <p:grpSp>
          <p:nvGrpSpPr>
            <p:cNvPr id="214" name="Google Shape;214;p31"/>
            <p:cNvGrpSpPr/>
            <p:nvPr/>
          </p:nvGrpSpPr>
          <p:grpSpPr>
            <a:xfrm flipH="1" rot="-5400000">
              <a:off x="3811710" y="2403708"/>
              <a:ext cx="3911067" cy="4132275"/>
              <a:chOff x="7964589" y="2420304"/>
              <a:chExt cx="4320000" cy="4320000"/>
            </a:xfrm>
          </p:grpSpPr>
          <p:sp>
            <p:nvSpPr>
              <p:cNvPr id="215" name="Google Shape;215;p31"/>
              <p:cNvSpPr/>
              <p:nvPr/>
            </p:nvSpPr>
            <p:spPr>
              <a:xfrm>
                <a:off x="7964589" y="2420304"/>
                <a:ext cx="4320000" cy="4320000"/>
              </a:xfrm>
              <a:prstGeom prst="ellipse">
                <a:avLst/>
              </a:prstGeom>
              <a:solidFill>
                <a:srgbClr val="FFCC99"/>
              </a:solidFill>
              <a:ln cap="flat" cmpd="sng" w="12700">
                <a:solidFill>
                  <a:srgbClr val="280E18"/>
                </a:solidFill>
                <a:prstDash val="solid"/>
                <a:miter lim="800000"/>
                <a:headEnd len="sm" w="sm" type="none"/>
                <a:tailEnd len="sm" w="sm" type="none"/>
              </a:ln>
            </p:spPr>
            <p:txBody>
              <a:bodyPr anchorCtr="0" anchor="t" bIns="34275" lIns="68575" spcFirstLastPara="1" rIns="68575" wrap="square" tIns="34275">
                <a:noAutofit/>
              </a:bodyPr>
              <a:lstStyle/>
              <a:p>
                <a:pPr indent="0" lvl="0" marL="0" marR="0" rtl="0" algn="ctr">
                  <a:spcBef>
                    <a:spcPts val="0"/>
                  </a:spcBef>
                  <a:spcAft>
                    <a:spcPts val="0"/>
                  </a:spcAft>
                  <a:buNone/>
                </a:pPr>
                <a:r>
                  <a:t/>
                </a:r>
                <a:endParaRPr sz="900">
                  <a:solidFill>
                    <a:srgbClr val="000000"/>
                  </a:solidFill>
                  <a:latin typeface="Arial"/>
                  <a:ea typeface="Arial"/>
                  <a:cs typeface="Arial"/>
                  <a:sym typeface="Arial"/>
                </a:endParaRPr>
              </a:p>
            </p:txBody>
          </p:sp>
          <p:cxnSp>
            <p:nvCxnSpPr>
              <p:cNvPr id="216" name="Google Shape;216;p31"/>
              <p:cNvCxnSpPr>
                <a:stCxn id="215" idx="6"/>
                <a:endCxn id="215" idx="2"/>
              </p:cNvCxnSpPr>
              <p:nvPr/>
            </p:nvCxnSpPr>
            <p:spPr>
              <a:xfrm>
                <a:off x="10124589" y="2420304"/>
                <a:ext cx="0" cy="4320000"/>
              </a:xfrm>
              <a:prstGeom prst="straightConnector1">
                <a:avLst/>
              </a:prstGeom>
              <a:noFill/>
              <a:ln>
                <a:noFill/>
              </a:ln>
            </p:spPr>
          </p:cxnSp>
        </p:grpSp>
        <p:sp>
          <p:nvSpPr>
            <p:cNvPr id="217" name="Google Shape;217;p31"/>
            <p:cNvSpPr txBox="1"/>
            <p:nvPr/>
          </p:nvSpPr>
          <p:spPr>
            <a:xfrm>
              <a:off x="5065467" y="5690202"/>
              <a:ext cx="1414051" cy="584775"/>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GB" sz="1200">
                  <a:solidFill>
                    <a:srgbClr val="000000"/>
                  </a:solidFill>
                  <a:latin typeface="Arial"/>
                  <a:ea typeface="Arial"/>
                  <a:cs typeface="Arial"/>
                  <a:sym typeface="Arial"/>
                </a:rPr>
                <a:t>Landscape</a:t>
              </a:r>
              <a:endParaRPr sz="1100"/>
            </a:p>
            <a:p>
              <a:pPr indent="0" lvl="0" marL="0" marR="0" rtl="0" algn="ctr">
                <a:spcBef>
                  <a:spcPts val="0"/>
                </a:spcBef>
                <a:spcAft>
                  <a:spcPts val="0"/>
                </a:spcAft>
                <a:buNone/>
              </a:pPr>
              <a:r>
                <a:rPr b="1" lang="en-GB" sz="1200">
                  <a:solidFill>
                    <a:srgbClr val="000000"/>
                  </a:solidFill>
                  <a:latin typeface="Arial"/>
                  <a:ea typeface="Arial"/>
                  <a:cs typeface="Arial"/>
                  <a:sym typeface="Arial"/>
                </a:rPr>
                <a:t>processes</a:t>
              </a:r>
              <a:endParaRPr b="1" sz="1200">
                <a:solidFill>
                  <a:srgbClr val="000000"/>
                </a:solidFill>
                <a:latin typeface="Arial"/>
                <a:ea typeface="Arial"/>
                <a:cs typeface="Arial"/>
                <a:sym typeface="Arial"/>
              </a:endParaRPr>
            </a:p>
          </p:txBody>
        </p:sp>
      </p:grpSp>
      <p:grpSp>
        <p:nvGrpSpPr>
          <p:cNvPr id="218" name="Google Shape;218;p31"/>
          <p:cNvGrpSpPr/>
          <p:nvPr/>
        </p:nvGrpSpPr>
        <p:grpSpPr>
          <a:xfrm>
            <a:off x="4002531" y="842063"/>
            <a:ext cx="2024251" cy="1984128"/>
            <a:chOff x="5336708" y="1122751"/>
            <a:chExt cx="2699001" cy="2645503"/>
          </a:xfrm>
        </p:grpSpPr>
        <p:grpSp>
          <p:nvGrpSpPr>
            <p:cNvPr id="219" name="Google Shape;219;p31"/>
            <p:cNvGrpSpPr/>
            <p:nvPr/>
          </p:nvGrpSpPr>
          <p:grpSpPr>
            <a:xfrm rot="-1500000">
              <a:off x="5653140" y="1467736"/>
              <a:ext cx="2066138" cy="1955534"/>
              <a:chOff x="6828494" y="-1270082"/>
              <a:chExt cx="2160000" cy="2160000"/>
            </a:xfrm>
          </p:grpSpPr>
          <p:sp>
            <p:nvSpPr>
              <p:cNvPr id="220" name="Google Shape;220;p31"/>
              <p:cNvSpPr/>
              <p:nvPr/>
            </p:nvSpPr>
            <p:spPr>
              <a:xfrm>
                <a:off x="6828494" y="-1270082"/>
                <a:ext cx="2160000" cy="2160000"/>
              </a:xfrm>
              <a:prstGeom prst="ellipse">
                <a:avLst/>
              </a:prstGeom>
              <a:solidFill>
                <a:srgbClr val="99CCFF"/>
              </a:solidFill>
              <a:ln cap="flat" cmpd="sng" w="12700">
                <a:solidFill>
                  <a:srgbClr val="280E18"/>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900">
                  <a:solidFill>
                    <a:srgbClr val="000000"/>
                  </a:solidFill>
                  <a:latin typeface="Arial"/>
                  <a:ea typeface="Arial"/>
                  <a:cs typeface="Arial"/>
                  <a:sym typeface="Arial"/>
                </a:endParaRPr>
              </a:p>
            </p:txBody>
          </p:sp>
          <p:cxnSp>
            <p:nvCxnSpPr>
              <p:cNvPr id="221" name="Google Shape;221;p31"/>
              <p:cNvCxnSpPr>
                <a:stCxn id="220" idx="6"/>
                <a:endCxn id="220" idx="2"/>
              </p:cNvCxnSpPr>
              <p:nvPr/>
            </p:nvCxnSpPr>
            <p:spPr>
              <a:xfrm flipH="1" rot="1573849">
                <a:off x="6919554" y="-667855"/>
                <a:ext cx="1977881" cy="955546"/>
              </a:xfrm>
              <a:prstGeom prst="straightConnector1">
                <a:avLst/>
              </a:prstGeom>
              <a:noFill/>
              <a:ln>
                <a:noFill/>
              </a:ln>
            </p:spPr>
          </p:cxnSp>
        </p:grpSp>
        <p:sp>
          <p:nvSpPr>
            <p:cNvPr id="222" name="Google Shape;222;p31"/>
            <p:cNvSpPr txBox="1"/>
            <p:nvPr/>
          </p:nvSpPr>
          <p:spPr>
            <a:xfrm rot="3900000">
              <a:off x="6350783" y="2003205"/>
              <a:ext cx="1473322" cy="584775"/>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GB" sz="1200">
                  <a:solidFill>
                    <a:srgbClr val="000000"/>
                  </a:solidFill>
                  <a:latin typeface="Arial"/>
                  <a:ea typeface="Arial"/>
                  <a:cs typeface="Arial"/>
                  <a:sym typeface="Arial"/>
                </a:rPr>
                <a:t>Populations</a:t>
              </a:r>
              <a:endParaRPr sz="1100"/>
            </a:p>
            <a:p>
              <a:pPr indent="0" lvl="0" marL="0" marR="0" rtl="0" algn="ctr">
                <a:spcBef>
                  <a:spcPts val="0"/>
                </a:spcBef>
                <a:spcAft>
                  <a:spcPts val="0"/>
                </a:spcAft>
                <a:buNone/>
              </a:pPr>
              <a:r>
                <a:rPr lang="en-GB" sz="1200">
                  <a:solidFill>
                    <a:srgbClr val="000000"/>
                  </a:solidFill>
                  <a:latin typeface="Arial"/>
                  <a:ea typeface="Arial"/>
                  <a:cs typeface="Arial"/>
                  <a:sym typeface="Arial"/>
                </a:rPr>
                <a:t>Species</a:t>
              </a:r>
              <a:endParaRPr b="1" sz="1200">
                <a:solidFill>
                  <a:srgbClr val="000000"/>
                </a:solidFill>
                <a:latin typeface="Arial"/>
                <a:ea typeface="Arial"/>
                <a:cs typeface="Arial"/>
                <a:sym typeface="Arial"/>
              </a:endParaRPr>
            </a:p>
          </p:txBody>
        </p:sp>
      </p:grpSp>
      <p:grpSp>
        <p:nvGrpSpPr>
          <p:cNvPr id="223" name="Google Shape;223;p31"/>
          <p:cNvGrpSpPr/>
          <p:nvPr/>
        </p:nvGrpSpPr>
        <p:grpSpPr>
          <a:xfrm>
            <a:off x="1746960" y="177219"/>
            <a:ext cx="3036375" cy="2976190"/>
            <a:chOff x="2329280" y="236292"/>
            <a:chExt cx="4048500" cy="3968253"/>
          </a:xfrm>
        </p:grpSpPr>
        <p:grpSp>
          <p:nvGrpSpPr>
            <p:cNvPr id="224" name="Google Shape;224;p31"/>
            <p:cNvGrpSpPr/>
            <p:nvPr/>
          </p:nvGrpSpPr>
          <p:grpSpPr>
            <a:xfrm rot="1500000">
              <a:off x="2803927" y="753769"/>
              <a:ext cx="3099205" cy="2933300"/>
              <a:chOff x="9147675" y="-1252128"/>
              <a:chExt cx="3240000" cy="3240000"/>
            </a:xfrm>
          </p:grpSpPr>
          <p:sp>
            <p:nvSpPr>
              <p:cNvPr id="225" name="Google Shape;225;p31"/>
              <p:cNvSpPr/>
              <p:nvPr/>
            </p:nvSpPr>
            <p:spPr>
              <a:xfrm>
                <a:off x="9147675" y="-1252128"/>
                <a:ext cx="3240000" cy="3240000"/>
              </a:xfrm>
              <a:prstGeom prst="ellipse">
                <a:avLst/>
              </a:prstGeom>
              <a:solidFill>
                <a:srgbClr val="AFDC7E"/>
              </a:solidFill>
              <a:ln cap="flat" cmpd="sng" w="12700">
                <a:solidFill>
                  <a:srgbClr val="280E18"/>
                </a:solidFill>
                <a:prstDash val="solid"/>
                <a:miter lim="800000"/>
                <a:headEnd len="sm" w="sm" type="none"/>
                <a:tailEnd len="sm" w="sm" type="none"/>
              </a:ln>
            </p:spPr>
            <p:txBody>
              <a:bodyPr anchorCtr="0" anchor="t" bIns="34275" lIns="68575" spcFirstLastPara="1" rIns="68575" wrap="square" tIns="34275">
                <a:noAutofit/>
              </a:bodyPr>
              <a:lstStyle/>
              <a:p>
                <a:pPr indent="0" lvl="0" marL="0" marR="0" rtl="0" algn="ctr">
                  <a:spcBef>
                    <a:spcPts val="0"/>
                  </a:spcBef>
                  <a:spcAft>
                    <a:spcPts val="0"/>
                  </a:spcAft>
                  <a:buNone/>
                </a:pPr>
                <a:r>
                  <a:t/>
                </a:r>
                <a:endParaRPr sz="900">
                  <a:solidFill>
                    <a:srgbClr val="000000"/>
                  </a:solidFill>
                  <a:latin typeface="Arial"/>
                  <a:ea typeface="Arial"/>
                  <a:cs typeface="Arial"/>
                  <a:sym typeface="Arial"/>
                </a:endParaRPr>
              </a:p>
            </p:txBody>
          </p:sp>
          <p:cxnSp>
            <p:nvCxnSpPr>
              <p:cNvPr id="226" name="Google Shape;226;p31"/>
              <p:cNvCxnSpPr>
                <a:stCxn id="225" idx="6"/>
                <a:endCxn id="225" idx="2"/>
              </p:cNvCxnSpPr>
              <p:nvPr/>
            </p:nvCxnSpPr>
            <p:spPr>
              <a:xfrm rot="9226151">
                <a:off x="9284265" y="-348787"/>
                <a:ext cx="2966821" cy="1433318"/>
              </a:xfrm>
              <a:prstGeom prst="straightConnector1">
                <a:avLst/>
              </a:prstGeom>
              <a:noFill/>
              <a:ln>
                <a:noFill/>
              </a:ln>
            </p:spPr>
          </p:cxnSp>
        </p:grpSp>
        <p:sp>
          <p:nvSpPr>
            <p:cNvPr id="227" name="Google Shape;227;p31"/>
            <p:cNvSpPr txBox="1"/>
            <p:nvPr/>
          </p:nvSpPr>
          <p:spPr>
            <a:xfrm rot="-3900000">
              <a:off x="2475643" y="1538220"/>
              <a:ext cx="2063904" cy="584775"/>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GB" sz="1200">
                  <a:solidFill>
                    <a:srgbClr val="000000"/>
                  </a:solidFill>
                  <a:latin typeface="Arial"/>
                  <a:ea typeface="Arial"/>
                  <a:cs typeface="Arial"/>
                  <a:sym typeface="Arial"/>
                </a:rPr>
                <a:t>Ecosystem/Habitat</a:t>
              </a:r>
              <a:endParaRPr sz="1100"/>
            </a:p>
            <a:p>
              <a:pPr indent="0" lvl="0" marL="0" marR="0" rtl="0" algn="ctr">
                <a:spcBef>
                  <a:spcPts val="0"/>
                </a:spcBef>
                <a:spcAft>
                  <a:spcPts val="0"/>
                </a:spcAft>
                <a:buNone/>
              </a:pPr>
              <a:r>
                <a:rPr lang="en-GB" sz="1200">
                  <a:solidFill>
                    <a:srgbClr val="000000"/>
                  </a:solidFill>
                  <a:latin typeface="Arial"/>
                  <a:ea typeface="Arial"/>
                  <a:cs typeface="Arial"/>
                  <a:sym typeface="Arial"/>
                </a:rPr>
                <a:t>structure</a:t>
              </a:r>
              <a:endParaRPr sz="1100"/>
            </a:p>
          </p:txBody>
        </p:sp>
      </p:grpSp>
      <p:grpSp>
        <p:nvGrpSpPr>
          <p:cNvPr id="228" name="Google Shape;228;p31"/>
          <p:cNvGrpSpPr/>
          <p:nvPr/>
        </p:nvGrpSpPr>
        <p:grpSpPr>
          <a:xfrm>
            <a:off x="3163231" y="1884594"/>
            <a:ext cx="2324405" cy="2199975"/>
            <a:chOff x="4217641" y="2512792"/>
            <a:chExt cx="3099206" cy="2933300"/>
          </a:xfrm>
        </p:grpSpPr>
        <p:grpSp>
          <p:nvGrpSpPr>
            <p:cNvPr id="229" name="Google Shape;229;p31"/>
            <p:cNvGrpSpPr/>
            <p:nvPr/>
          </p:nvGrpSpPr>
          <p:grpSpPr>
            <a:xfrm flipH="1" rot="-5400000">
              <a:off x="4300594" y="2429839"/>
              <a:ext cx="2933300" cy="3099206"/>
              <a:chOff x="9147675" y="-1252128"/>
              <a:chExt cx="3240000" cy="3240000"/>
            </a:xfrm>
          </p:grpSpPr>
          <p:sp>
            <p:nvSpPr>
              <p:cNvPr id="230" name="Google Shape;230;p31"/>
              <p:cNvSpPr/>
              <p:nvPr/>
            </p:nvSpPr>
            <p:spPr>
              <a:xfrm>
                <a:off x="9147675" y="-1252128"/>
                <a:ext cx="3240000" cy="3240000"/>
              </a:xfrm>
              <a:prstGeom prst="ellipse">
                <a:avLst/>
              </a:prstGeom>
              <a:solidFill>
                <a:srgbClr val="FFCC99"/>
              </a:solidFill>
              <a:ln cap="flat" cmpd="sng" w="12700">
                <a:solidFill>
                  <a:srgbClr val="280E18"/>
                </a:solidFill>
                <a:prstDash val="solid"/>
                <a:miter lim="800000"/>
                <a:headEnd len="sm" w="sm" type="none"/>
                <a:tailEnd len="sm" w="sm" type="none"/>
              </a:ln>
            </p:spPr>
            <p:txBody>
              <a:bodyPr anchorCtr="0" anchor="t" bIns="34275" lIns="68575" spcFirstLastPara="1" rIns="68575" wrap="square" tIns="34275">
                <a:noAutofit/>
              </a:bodyPr>
              <a:lstStyle/>
              <a:p>
                <a:pPr indent="0" lvl="0" marL="0" marR="0" rtl="0" algn="ctr">
                  <a:spcBef>
                    <a:spcPts val="0"/>
                  </a:spcBef>
                  <a:spcAft>
                    <a:spcPts val="0"/>
                  </a:spcAft>
                  <a:buNone/>
                </a:pPr>
                <a:r>
                  <a:t/>
                </a:r>
                <a:endParaRPr sz="900">
                  <a:solidFill>
                    <a:srgbClr val="000000"/>
                  </a:solidFill>
                  <a:latin typeface="Arial"/>
                  <a:ea typeface="Arial"/>
                  <a:cs typeface="Arial"/>
                  <a:sym typeface="Arial"/>
                </a:endParaRPr>
              </a:p>
            </p:txBody>
          </p:sp>
          <p:cxnSp>
            <p:nvCxnSpPr>
              <p:cNvPr id="231" name="Google Shape;231;p31"/>
              <p:cNvCxnSpPr>
                <a:stCxn id="230" idx="6"/>
                <a:endCxn id="230" idx="2"/>
              </p:cNvCxnSpPr>
              <p:nvPr/>
            </p:nvCxnSpPr>
            <p:spPr>
              <a:xfrm>
                <a:off x="10767675" y="-1252128"/>
                <a:ext cx="0" cy="3240000"/>
              </a:xfrm>
              <a:prstGeom prst="straightConnector1">
                <a:avLst/>
              </a:prstGeom>
              <a:noFill/>
              <a:ln>
                <a:noFill/>
              </a:ln>
            </p:spPr>
          </p:cxnSp>
        </p:grpSp>
        <p:sp>
          <p:nvSpPr>
            <p:cNvPr id="232" name="Google Shape;232;p31"/>
            <p:cNvSpPr txBox="1"/>
            <p:nvPr/>
          </p:nvSpPr>
          <p:spPr>
            <a:xfrm>
              <a:off x="4954620" y="4607230"/>
              <a:ext cx="1614919" cy="584775"/>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GB" sz="1200">
                  <a:solidFill>
                    <a:srgbClr val="000000"/>
                  </a:solidFill>
                  <a:latin typeface="Arial"/>
                  <a:ea typeface="Arial"/>
                  <a:cs typeface="Arial"/>
                  <a:sym typeface="Arial"/>
                </a:rPr>
                <a:t>Interspecific</a:t>
              </a:r>
              <a:endParaRPr sz="1100"/>
            </a:p>
            <a:p>
              <a:pPr indent="0" lvl="0" marL="0" marR="0" rtl="0" algn="ctr">
                <a:spcBef>
                  <a:spcPts val="0"/>
                </a:spcBef>
                <a:spcAft>
                  <a:spcPts val="0"/>
                </a:spcAft>
                <a:buNone/>
              </a:pPr>
              <a:r>
                <a:rPr lang="en-GB" sz="1200">
                  <a:solidFill>
                    <a:srgbClr val="000000"/>
                  </a:solidFill>
                  <a:latin typeface="Arial"/>
                  <a:ea typeface="Arial"/>
                  <a:cs typeface="Arial"/>
                  <a:sym typeface="Arial"/>
                </a:rPr>
                <a:t>interactions</a:t>
              </a:r>
              <a:endParaRPr sz="1100"/>
            </a:p>
          </p:txBody>
        </p:sp>
      </p:grpSp>
      <p:grpSp>
        <p:nvGrpSpPr>
          <p:cNvPr id="233" name="Google Shape;233;p31"/>
          <p:cNvGrpSpPr/>
          <p:nvPr/>
        </p:nvGrpSpPr>
        <p:grpSpPr>
          <a:xfrm>
            <a:off x="2594525" y="833381"/>
            <a:ext cx="2024251" cy="1984128"/>
            <a:chOff x="3459367" y="1111175"/>
            <a:chExt cx="2699001" cy="2645503"/>
          </a:xfrm>
        </p:grpSpPr>
        <p:grpSp>
          <p:nvGrpSpPr>
            <p:cNvPr id="234" name="Google Shape;234;p31"/>
            <p:cNvGrpSpPr/>
            <p:nvPr/>
          </p:nvGrpSpPr>
          <p:grpSpPr>
            <a:xfrm rot="1500000">
              <a:off x="3775799" y="1456160"/>
              <a:ext cx="2066138" cy="1955534"/>
              <a:chOff x="6828494" y="-1270082"/>
              <a:chExt cx="2160000" cy="2160000"/>
            </a:xfrm>
          </p:grpSpPr>
          <p:sp>
            <p:nvSpPr>
              <p:cNvPr id="235" name="Google Shape;235;p31"/>
              <p:cNvSpPr/>
              <p:nvPr/>
            </p:nvSpPr>
            <p:spPr>
              <a:xfrm>
                <a:off x="6828494" y="-1270082"/>
                <a:ext cx="2160000" cy="2160000"/>
              </a:xfrm>
              <a:prstGeom prst="ellipse">
                <a:avLst/>
              </a:prstGeom>
              <a:solidFill>
                <a:srgbClr val="AFDC7E"/>
              </a:solidFill>
              <a:ln cap="flat" cmpd="sng" w="12700">
                <a:solidFill>
                  <a:srgbClr val="280E18"/>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900">
                  <a:solidFill>
                    <a:srgbClr val="000000"/>
                  </a:solidFill>
                  <a:latin typeface="Arial"/>
                  <a:ea typeface="Arial"/>
                  <a:cs typeface="Arial"/>
                  <a:sym typeface="Arial"/>
                </a:endParaRPr>
              </a:p>
            </p:txBody>
          </p:sp>
          <p:cxnSp>
            <p:nvCxnSpPr>
              <p:cNvPr id="236" name="Google Shape;236;p31"/>
              <p:cNvCxnSpPr>
                <a:stCxn id="235" idx="6"/>
                <a:endCxn id="235" idx="2"/>
              </p:cNvCxnSpPr>
              <p:nvPr/>
            </p:nvCxnSpPr>
            <p:spPr>
              <a:xfrm rot="9226151">
                <a:off x="6919554" y="-667855"/>
                <a:ext cx="1977881" cy="955546"/>
              </a:xfrm>
              <a:prstGeom prst="straightConnector1">
                <a:avLst/>
              </a:prstGeom>
              <a:noFill/>
              <a:ln>
                <a:noFill/>
              </a:ln>
            </p:spPr>
          </p:cxnSp>
        </p:grpSp>
        <p:sp>
          <p:nvSpPr>
            <p:cNvPr id="237" name="Google Shape;237;p31"/>
            <p:cNvSpPr txBox="1"/>
            <p:nvPr/>
          </p:nvSpPr>
          <p:spPr>
            <a:xfrm rot="-3900000">
              <a:off x="3695206" y="1953880"/>
              <a:ext cx="1364477" cy="584775"/>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GB" sz="1200">
                  <a:solidFill>
                    <a:srgbClr val="000000"/>
                  </a:solidFill>
                  <a:latin typeface="Arial"/>
                  <a:ea typeface="Arial"/>
                  <a:cs typeface="Arial"/>
                  <a:sym typeface="Arial"/>
                </a:rPr>
                <a:t>Population</a:t>
              </a:r>
              <a:endParaRPr sz="1100"/>
            </a:p>
            <a:p>
              <a:pPr indent="0" lvl="0" marL="0" marR="0" rtl="0" algn="ctr">
                <a:spcBef>
                  <a:spcPts val="0"/>
                </a:spcBef>
                <a:spcAft>
                  <a:spcPts val="0"/>
                </a:spcAft>
                <a:buNone/>
              </a:pPr>
              <a:r>
                <a:rPr lang="en-GB" sz="1200">
                  <a:solidFill>
                    <a:srgbClr val="000000"/>
                  </a:solidFill>
                  <a:latin typeface="Arial"/>
                  <a:ea typeface="Arial"/>
                  <a:cs typeface="Arial"/>
                  <a:sym typeface="Arial"/>
                </a:rPr>
                <a:t>structure</a:t>
              </a:r>
              <a:endParaRPr b="1" sz="1200">
                <a:solidFill>
                  <a:srgbClr val="000000"/>
                </a:solidFill>
                <a:latin typeface="Arial"/>
                <a:ea typeface="Arial"/>
                <a:cs typeface="Arial"/>
                <a:sym typeface="Arial"/>
              </a:endParaRPr>
            </a:p>
          </p:txBody>
        </p:sp>
      </p:grpSp>
      <p:grpSp>
        <p:nvGrpSpPr>
          <p:cNvPr id="238" name="Google Shape;238;p31"/>
          <p:cNvGrpSpPr/>
          <p:nvPr/>
        </p:nvGrpSpPr>
        <p:grpSpPr>
          <a:xfrm>
            <a:off x="3550631" y="1885733"/>
            <a:ext cx="1549604" cy="1466651"/>
            <a:chOff x="4734175" y="2514311"/>
            <a:chExt cx="2066138" cy="1955534"/>
          </a:xfrm>
        </p:grpSpPr>
        <p:grpSp>
          <p:nvGrpSpPr>
            <p:cNvPr id="239" name="Google Shape;239;p31"/>
            <p:cNvGrpSpPr/>
            <p:nvPr/>
          </p:nvGrpSpPr>
          <p:grpSpPr>
            <a:xfrm flipH="1" rot="-5400000">
              <a:off x="4789477" y="2459009"/>
              <a:ext cx="1955534" cy="2066138"/>
              <a:chOff x="6828494" y="-1270082"/>
              <a:chExt cx="2160000" cy="2160000"/>
            </a:xfrm>
          </p:grpSpPr>
          <p:sp>
            <p:nvSpPr>
              <p:cNvPr id="240" name="Google Shape;240;p31"/>
              <p:cNvSpPr/>
              <p:nvPr/>
            </p:nvSpPr>
            <p:spPr>
              <a:xfrm>
                <a:off x="6828494" y="-1270082"/>
                <a:ext cx="2160000" cy="2160000"/>
              </a:xfrm>
              <a:prstGeom prst="ellipse">
                <a:avLst/>
              </a:prstGeom>
              <a:solidFill>
                <a:srgbClr val="FFCC99"/>
              </a:solidFill>
              <a:ln cap="flat" cmpd="sng" w="12700">
                <a:solidFill>
                  <a:srgbClr val="280E18"/>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900">
                  <a:solidFill>
                    <a:srgbClr val="000000"/>
                  </a:solidFill>
                  <a:latin typeface="Arial"/>
                  <a:ea typeface="Arial"/>
                  <a:cs typeface="Arial"/>
                  <a:sym typeface="Arial"/>
                </a:endParaRPr>
              </a:p>
            </p:txBody>
          </p:sp>
          <p:cxnSp>
            <p:nvCxnSpPr>
              <p:cNvPr id="241" name="Google Shape;241;p31"/>
              <p:cNvCxnSpPr>
                <a:stCxn id="240" idx="6"/>
                <a:endCxn id="240" idx="2"/>
              </p:cNvCxnSpPr>
              <p:nvPr/>
            </p:nvCxnSpPr>
            <p:spPr>
              <a:xfrm>
                <a:off x="7908494" y="-1270082"/>
                <a:ext cx="0" cy="2160000"/>
              </a:xfrm>
              <a:prstGeom prst="straightConnector1">
                <a:avLst/>
              </a:prstGeom>
              <a:noFill/>
              <a:ln>
                <a:noFill/>
              </a:ln>
            </p:spPr>
          </p:cxnSp>
        </p:grpSp>
        <p:sp>
          <p:nvSpPr>
            <p:cNvPr id="242" name="Google Shape;242;p31"/>
            <p:cNvSpPr txBox="1"/>
            <p:nvPr/>
          </p:nvSpPr>
          <p:spPr>
            <a:xfrm>
              <a:off x="5041254" y="3756799"/>
              <a:ext cx="1441651" cy="584775"/>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GB" sz="1200">
                  <a:solidFill>
                    <a:srgbClr val="000000"/>
                  </a:solidFill>
                  <a:latin typeface="Arial"/>
                  <a:ea typeface="Arial"/>
                  <a:cs typeface="Arial"/>
                  <a:sym typeface="Arial"/>
                </a:rPr>
                <a:t>Population</a:t>
              </a:r>
              <a:endParaRPr sz="1100"/>
            </a:p>
            <a:p>
              <a:pPr indent="0" lvl="0" marL="0" marR="0" rtl="0" algn="ctr">
                <a:spcBef>
                  <a:spcPts val="0"/>
                </a:spcBef>
                <a:spcAft>
                  <a:spcPts val="0"/>
                </a:spcAft>
                <a:buNone/>
              </a:pPr>
              <a:r>
                <a:rPr lang="en-GB" sz="1200">
                  <a:solidFill>
                    <a:srgbClr val="000000"/>
                  </a:solidFill>
                  <a:latin typeface="Arial"/>
                  <a:ea typeface="Arial"/>
                  <a:cs typeface="Arial"/>
                  <a:sym typeface="Arial"/>
                </a:rPr>
                <a:t>dynamics</a:t>
              </a:r>
              <a:endParaRPr b="1" sz="1200">
                <a:solidFill>
                  <a:srgbClr val="000000"/>
                </a:solidFill>
                <a:latin typeface="Arial"/>
                <a:ea typeface="Arial"/>
                <a:cs typeface="Arial"/>
                <a:sym typeface="Arial"/>
              </a:endParaRPr>
            </a:p>
          </p:txBody>
        </p:sp>
      </p:grpSp>
      <p:grpSp>
        <p:nvGrpSpPr>
          <p:cNvPr id="243" name="Google Shape;243;p31"/>
          <p:cNvGrpSpPr/>
          <p:nvPr/>
        </p:nvGrpSpPr>
        <p:grpSpPr>
          <a:xfrm>
            <a:off x="3483277" y="1502297"/>
            <a:ext cx="976919" cy="973508"/>
            <a:chOff x="4644369" y="2003063"/>
            <a:chExt cx="1302558" cy="1298011"/>
          </a:xfrm>
        </p:grpSpPr>
        <p:grpSp>
          <p:nvGrpSpPr>
            <p:cNvPr id="244" name="Google Shape;244;p31"/>
            <p:cNvGrpSpPr/>
            <p:nvPr/>
          </p:nvGrpSpPr>
          <p:grpSpPr>
            <a:xfrm rot="1500000">
              <a:off x="4797049" y="2190946"/>
              <a:ext cx="997199" cy="943615"/>
              <a:chOff x="7908271" y="1123963"/>
              <a:chExt cx="1042500" cy="1042277"/>
            </a:xfrm>
          </p:grpSpPr>
          <p:sp>
            <p:nvSpPr>
              <p:cNvPr id="245" name="Google Shape;245;p31"/>
              <p:cNvSpPr/>
              <p:nvPr/>
            </p:nvSpPr>
            <p:spPr>
              <a:xfrm>
                <a:off x="7908494" y="1123963"/>
                <a:ext cx="1042277" cy="1042277"/>
              </a:xfrm>
              <a:prstGeom prst="ellipse">
                <a:avLst/>
              </a:prstGeom>
              <a:solidFill>
                <a:srgbClr val="AFDC7E"/>
              </a:solidFill>
              <a:ln cap="flat" cmpd="sng" w="12700">
                <a:solidFill>
                  <a:srgbClr val="280E18"/>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cxnSp>
            <p:nvCxnSpPr>
              <p:cNvPr id="246" name="Google Shape;246;p31"/>
              <p:cNvCxnSpPr>
                <a:stCxn id="245" idx="6"/>
                <a:endCxn id="245" idx="2"/>
              </p:cNvCxnSpPr>
              <p:nvPr/>
            </p:nvCxnSpPr>
            <p:spPr>
              <a:xfrm rot="9226393">
                <a:off x="7952291" y="1414546"/>
                <a:ext cx="954460" cy="461111"/>
              </a:xfrm>
              <a:prstGeom prst="straightConnector1">
                <a:avLst/>
              </a:prstGeom>
              <a:noFill/>
              <a:ln>
                <a:noFill/>
              </a:ln>
            </p:spPr>
          </p:cxnSp>
        </p:grpSp>
        <p:sp>
          <p:nvSpPr>
            <p:cNvPr id="247" name="Google Shape;247;p31"/>
            <p:cNvSpPr txBox="1"/>
            <p:nvPr/>
          </p:nvSpPr>
          <p:spPr>
            <a:xfrm rot="-3900000">
              <a:off x="4677436" y="2316429"/>
              <a:ext cx="1064066" cy="584775"/>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GB" sz="1200">
                  <a:solidFill>
                    <a:srgbClr val="000000"/>
                  </a:solidFill>
                  <a:latin typeface="Arial"/>
                  <a:ea typeface="Arial"/>
                  <a:cs typeface="Arial"/>
                  <a:sym typeface="Arial"/>
                </a:rPr>
                <a:t>Genetic</a:t>
              </a:r>
              <a:endParaRPr sz="1100"/>
            </a:p>
            <a:p>
              <a:pPr indent="0" lvl="0" marL="0" marR="0" rtl="0" algn="ctr">
                <a:spcBef>
                  <a:spcPts val="0"/>
                </a:spcBef>
                <a:spcAft>
                  <a:spcPts val="0"/>
                </a:spcAft>
                <a:buNone/>
              </a:pPr>
              <a:r>
                <a:rPr lang="en-GB" sz="1200">
                  <a:solidFill>
                    <a:srgbClr val="000000"/>
                  </a:solidFill>
                  <a:latin typeface="Arial"/>
                  <a:ea typeface="Arial"/>
                  <a:cs typeface="Arial"/>
                  <a:sym typeface="Arial"/>
                </a:rPr>
                <a:t>structure</a:t>
              </a:r>
              <a:endParaRPr sz="1200">
                <a:solidFill>
                  <a:srgbClr val="000000"/>
                </a:solidFill>
                <a:latin typeface="Arial"/>
                <a:ea typeface="Arial"/>
                <a:cs typeface="Arial"/>
                <a:sym typeface="Arial"/>
              </a:endParaRPr>
            </a:p>
          </p:txBody>
        </p:sp>
      </p:grpSp>
      <p:sp>
        <p:nvSpPr>
          <p:cNvPr id="248" name="Google Shape;248;p31"/>
          <p:cNvSpPr txBox="1"/>
          <p:nvPr/>
        </p:nvSpPr>
        <p:spPr>
          <a:xfrm rot="-3899962">
            <a:off x="271947" y="638990"/>
            <a:ext cx="1980463" cy="3925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GB" sz="2100">
                <a:solidFill>
                  <a:srgbClr val="000000"/>
                </a:solidFill>
                <a:latin typeface="Arial"/>
                <a:ea typeface="Arial"/>
                <a:cs typeface="Arial"/>
                <a:sym typeface="Arial"/>
              </a:rPr>
              <a:t>STRUCTURAL</a:t>
            </a:r>
            <a:endParaRPr b="1" sz="2100">
              <a:solidFill>
                <a:srgbClr val="000000"/>
              </a:solidFill>
              <a:latin typeface="Arial"/>
              <a:ea typeface="Arial"/>
              <a:cs typeface="Arial"/>
              <a:sym typeface="Arial"/>
            </a:endParaRPr>
          </a:p>
        </p:txBody>
      </p:sp>
      <p:grpSp>
        <p:nvGrpSpPr>
          <p:cNvPr id="249" name="Google Shape;249;p31"/>
          <p:cNvGrpSpPr/>
          <p:nvPr/>
        </p:nvGrpSpPr>
        <p:grpSpPr>
          <a:xfrm>
            <a:off x="4162980" y="1526793"/>
            <a:ext cx="976918" cy="957480"/>
            <a:chOff x="5550640" y="2035724"/>
            <a:chExt cx="1302558" cy="1276640"/>
          </a:xfrm>
        </p:grpSpPr>
        <p:grpSp>
          <p:nvGrpSpPr>
            <p:cNvPr id="250" name="Google Shape;250;p31"/>
            <p:cNvGrpSpPr/>
            <p:nvPr/>
          </p:nvGrpSpPr>
          <p:grpSpPr>
            <a:xfrm rot="-1500000">
              <a:off x="5703320" y="2202236"/>
              <a:ext cx="997198" cy="943615"/>
              <a:chOff x="7908271" y="1123963"/>
              <a:chExt cx="1042500" cy="1042277"/>
            </a:xfrm>
          </p:grpSpPr>
          <p:sp>
            <p:nvSpPr>
              <p:cNvPr id="251" name="Google Shape;251;p31"/>
              <p:cNvSpPr/>
              <p:nvPr/>
            </p:nvSpPr>
            <p:spPr>
              <a:xfrm>
                <a:off x="7908494" y="1123963"/>
                <a:ext cx="1042277" cy="1042277"/>
              </a:xfrm>
              <a:prstGeom prst="ellipse">
                <a:avLst/>
              </a:prstGeom>
              <a:solidFill>
                <a:srgbClr val="99CCFF"/>
              </a:solidFill>
              <a:ln cap="flat" cmpd="sng" w="12700">
                <a:solidFill>
                  <a:srgbClr val="280E18"/>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900">
                  <a:solidFill>
                    <a:srgbClr val="000000"/>
                  </a:solidFill>
                  <a:latin typeface="Arial"/>
                  <a:ea typeface="Arial"/>
                  <a:cs typeface="Arial"/>
                  <a:sym typeface="Arial"/>
                </a:endParaRPr>
              </a:p>
            </p:txBody>
          </p:sp>
          <p:cxnSp>
            <p:nvCxnSpPr>
              <p:cNvPr id="252" name="Google Shape;252;p31"/>
              <p:cNvCxnSpPr>
                <a:stCxn id="251" idx="6"/>
                <a:endCxn id="251" idx="2"/>
              </p:cNvCxnSpPr>
              <p:nvPr/>
            </p:nvCxnSpPr>
            <p:spPr>
              <a:xfrm flipH="1" rot="1573607">
                <a:off x="7952291" y="1414546"/>
                <a:ext cx="954460" cy="461111"/>
              </a:xfrm>
              <a:prstGeom prst="straightConnector1">
                <a:avLst/>
              </a:prstGeom>
              <a:noFill/>
              <a:ln>
                <a:noFill/>
              </a:ln>
            </p:spPr>
          </p:cxnSp>
        </p:grpSp>
        <p:sp>
          <p:nvSpPr>
            <p:cNvPr id="253" name="Google Shape;253;p31"/>
            <p:cNvSpPr txBox="1"/>
            <p:nvPr/>
          </p:nvSpPr>
          <p:spPr>
            <a:xfrm rot="3899541">
              <a:off x="5820542" y="2482958"/>
              <a:ext cx="898426" cy="338623"/>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200">
                  <a:solidFill>
                    <a:srgbClr val="000000"/>
                  </a:solidFill>
                  <a:latin typeface="Arial"/>
                  <a:ea typeface="Arial"/>
                  <a:cs typeface="Arial"/>
                  <a:sym typeface="Arial"/>
                </a:rPr>
                <a:t>Genes</a:t>
              </a:r>
              <a:endParaRPr b="1" sz="1200">
                <a:solidFill>
                  <a:srgbClr val="000000"/>
                </a:solidFill>
                <a:latin typeface="Arial"/>
                <a:ea typeface="Arial"/>
                <a:cs typeface="Arial"/>
                <a:sym typeface="Arial"/>
              </a:endParaRPr>
            </a:p>
          </p:txBody>
        </p:sp>
      </p:grpSp>
      <p:grpSp>
        <p:nvGrpSpPr>
          <p:cNvPr id="254" name="Google Shape;254;p31"/>
          <p:cNvGrpSpPr/>
          <p:nvPr/>
        </p:nvGrpSpPr>
        <p:grpSpPr>
          <a:xfrm>
            <a:off x="3888635" y="2037497"/>
            <a:ext cx="892636" cy="707711"/>
            <a:chOff x="5184846" y="2716663"/>
            <a:chExt cx="1190181" cy="943615"/>
          </a:xfrm>
        </p:grpSpPr>
        <p:grpSp>
          <p:nvGrpSpPr>
            <p:cNvPr id="255" name="Google Shape;255;p31"/>
            <p:cNvGrpSpPr/>
            <p:nvPr/>
          </p:nvGrpSpPr>
          <p:grpSpPr>
            <a:xfrm flipH="1" rot="-5400000">
              <a:off x="5294742" y="2689978"/>
              <a:ext cx="943615" cy="996985"/>
              <a:chOff x="7908494" y="1123963"/>
              <a:chExt cx="1042277" cy="1042277"/>
            </a:xfrm>
          </p:grpSpPr>
          <p:sp>
            <p:nvSpPr>
              <p:cNvPr id="256" name="Google Shape;256;p31"/>
              <p:cNvSpPr/>
              <p:nvPr/>
            </p:nvSpPr>
            <p:spPr>
              <a:xfrm>
                <a:off x="7908494" y="1123963"/>
                <a:ext cx="1042277" cy="1042277"/>
              </a:xfrm>
              <a:prstGeom prst="ellipse">
                <a:avLst/>
              </a:prstGeom>
              <a:solidFill>
                <a:srgbClr val="FFCC99"/>
              </a:solidFill>
              <a:ln cap="flat" cmpd="sng" w="12700">
                <a:solidFill>
                  <a:srgbClr val="280E18"/>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900">
                  <a:solidFill>
                    <a:srgbClr val="000000"/>
                  </a:solidFill>
                  <a:latin typeface="Arial"/>
                  <a:ea typeface="Arial"/>
                  <a:cs typeface="Arial"/>
                  <a:sym typeface="Arial"/>
                </a:endParaRPr>
              </a:p>
            </p:txBody>
          </p:sp>
          <p:cxnSp>
            <p:nvCxnSpPr>
              <p:cNvPr id="257" name="Google Shape;257;p31"/>
              <p:cNvCxnSpPr>
                <a:stCxn id="256" idx="6"/>
                <a:endCxn id="256" idx="2"/>
              </p:cNvCxnSpPr>
              <p:nvPr/>
            </p:nvCxnSpPr>
            <p:spPr>
              <a:xfrm>
                <a:off x="8429671" y="1124002"/>
                <a:ext cx="0" cy="1042200"/>
              </a:xfrm>
              <a:prstGeom prst="straightConnector1">
                <a:avLst/>
              </a:prstGeom>
              <a:noFill/>
              <a:ln>
                <a:noFill/>
              </a:ln>
            </p:spPr>
          </p:cxnSp>
        </p:grpSp>
        <p:sp>
          <p:nvSpPr>
            <p:cNvPr id="258" name="Google Shape;258;p31"/>
            <p:cNvSpPr txBox="1"/>
            <p:nvPr/>
          </p:nvSpPr>
          <p:spPr>
            <a:xfrm>
              <a:off x="5184846" y="2884081"/>
              <a:ext cx="1190181" cy="584775"/>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GB" sz="1200">
                  <a:solidFill>
                    <a:srgbClr val="000000"/>
                  </a:solidFill>
                  <a:latin typeface="Arial"/>
                  <a:ea typeface="Arial"/>
                  <a:cs typeface="Arial"/>
                  <a:sym typeface="Arial"/>
                </a:rPr>
                <a:t>Genetic</a:t>
              </a:r>
              <a:endParaRPr sz="1100"/>
            </a:p>
            <a:p>
              <a:pPr indent="0" lvl="0" marL="0" marR="0" rtl="0" algn="ctr">
                <a:spcBef>
                  <a:spcPts val="0"/>
                </a:spcBef>
                <a:spcAft>
                  <a:spcPts val="0"/>
                </a:spcAft>
                <a:buNone/>
              </a:pPr>
              <a:r>
                <a:rPr lang="en-GB" sz="1200">
                  <a:solidFill>
                    <a:srgbClr val="000000"/>
                  </a:solidFill>
                  <a:latin typeface="Arial"/>
                  <a:ea typeface="Arial"/>
                  <a:cs typeface="Arial"/>
                  <a:sym typeface="Arial"/>
                </a:rPr>
                <a:t>processes</a:t>
              </a:r>
              <a:endParaRPr sz="1200">
                <a:solidFill>
                  <a:srgbClr val="000000"/>
                </a:solidFill>
                <a:latin typeface="Arial"/>
                <a:ea typeface="Arial"/>
                <a:cs typeface="Arial"/>
                <a:sym typeface="Arial"/>
              </a:endParaRPr>
            </a:p>
          </p:txBody>
        </p:sp>
      </p:grpSp>
      <p:sp>
        <p:nvSpPr>
          <p:cNvPr id="259" name="Google Shape;259;p31"/>
          <p:cNvSpPr txBox="1"/>
          <p:nvPr/>
        </p:nvSpPr>
        <p:spPr>
          <a:xfrm>
            <a:off x="3432330" y="4836875"/>
            <a:ext cx="1850249" cy="392415"/>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GB" sz="2100">
                <a:solidFill>
                  <a:srgbClr val="000000"/>
                </a:solidFill>
                <a:latin typeface="Arial"/>
                <a:ea typeface="Arial"/>
                <a:cs typeface="Arial"/>
                <a:sym typeface="Arial"/>
              </a:rPr>
              <a:t>FUNCTION</a:t>
            </a:r>
            <a:endParaRPr b="1" sz="2100">
              <a:solidFill>
                <a:srgbClr val="000000"/>
              </a:solidFill>
              <a:latin typeface="Arial"/>
              <a:ea typeface="Arial"/>
              <a:cs typeface="Arial"/>
              <a:sym typeface="Arial"/>
            </a:endParaRPr>
          </a:p>
        </p:txBody>
      </p:sp>
      <p:sp>
        <p:nvSpPr>
          <p:cNvPr id="260" name="Google Shape;260;p31"/>
          <p:cNvSpPr/>
          <p:nvPr/>
        </p:nvSpPr>
        <p:spPr>
          <a:xfrm>
            <a:off x="7851650" y="4818675"/>
            <a:ext cx="1292400" cy="293100"/>
          </a:xfrm>
          <a:prstGeom prst="rect">
            <a:avLst/>
          </a:prstGeom>
          <a:noFill/>
          <a:ln>
            <a:noFill/>
          </a:ln>
        </p:spPr>
        <p:txBody>
          <a:bodyPr anchorCtr="0" anchor="t" bIns="34275" lIns="68575" spcFirstLastPara="1" rIns="68575" wrap="square" tIns="34275">
            <a:noAutofit/>
          </a:bodyPr>
          <a:lstStyle/>
          <a:p>
            <a:pPr indent="0" lvl="0" marL="0" marR="0" rtl="0" algn="r">
              <a:spcBef>
                <a:spcPts val="0"/>
              </a:spcBef>
              <a:spcAft>
                <a:spcPts val="0"/>
              </a:spcAft>
              <a:buNone/>
            </a:pPr>
            <a:r>
              <a:rPr i="1" lang="en-GB" sz="800">
                <a:solidFill>
                  <a:schemeClr val="dk1"/>
                </a:solidFill>
                <a:latin typeface="Calibri"/>
                <a:ea typeface="Calibri"/>
                <a:cs typeface="Calibri"/>
                <a:sym typeface="Calibri"/>
              </a:rPr>
              <a:t>adapted from NOSS 1990 and Nigmann et al 2009</a:t>
            </a:r>
            <a:endParaRPr i="1" sz="8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9"/>
                                        </p:tgtEl>
                                        <p:attrNameLst>
                                          <p:attrName>style.visibility</p:attrName>
                                        </p:attrNameLst>
                                      </p:cBhvr>
                                      <p:to>
                                        <p:strVal val="visible"/>
                                      </p:to>
                                    </p:set>
                                    <p:animEffect filter="fade" transition="in">
                                      <p:cBhvr>
                                        <p:cTn dur="500"/>
                                        <p:tgtEl>
                                          <p:spTgt spid="24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8"/>
                                        </p:tgtEl>
                                        <p:attrNameLst>
                                          <p:attrName>style.visibility</p:attrName>
                                        </p:attrNameLst>
                                      </p:cBhvr>
                                      <p:to>
                                        <p:strVal val="visible"/>
                                      </p:to>
                                    </p:set>
                                    <p:animEffect filter="fade" transition="in">
                                      <p:cBhvr>
                                        <p:cTn dur="500"/>
                                        <p:tgtEl>
                                          <p:spTgt spid="21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3"/>
                                        </p:tgtEl>
                                        <p:attrNameLst>
                                          <p:attrName>style.visibility</p:attrName>
                                        </p:attrNameLst>
                                      </p:cBhvr>
                                      <p:to>
                                        <p:strVal val="visible"/>
                                      </p:to>
                                    </p:set>
                                    <p:animEffect filter="fade" transition="in">
                                      <p:cBhvr>
                                        <p:cTn dur="500"/>
                                        <p:tgtEl>
                                          <p:spTgt spid="20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8"/>
                                        </p:tgtEl>
                                        <p:attrNameLst>
                                          <p:attrName>style.visibility</p:attrName>
                                        </p:attrNameLst>
                                      </p:cBhvr>
                                      <p:to>
                                        <p:strVal val="visible"/>
                                      </p:to>
                                    </p:set>
                                    <p:animEffect filter="fade" transition="in">
                                      <p:cBhvr>
                                        <p:cTn dur="500"/>
                                        <p:tgtEl>
                                          <p:spTgt spid="19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3"/>
                                        </p:tgtEl>
                                        <p:attrNameLst>
                                          <p:attrName>style.visibility</p:attrName>
                                        </p:attrNameLst>
                                      </p:cBhvr>
                                      <p:to>
                                        <p:strVal val="visible"/>
                                      </p:to>
                                    </p:set>
                                    <p:animEffect filter="fade" transition="in">
                                      <p:cBhvr>
                                        <p:cTn dur="500"/>
                                        <p:tgtEl>
                                          <p:spTgt spid="24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3"/>
                                        </p:tgtEl>
                                        <p:attrNameLst>
                                          <p:attrName>style.visibility</p:attrName>
                                        </p:attrNameLst>
                                      </p:cBhvr>
                                      <p:to>
                                        <p:strVal val="visible"/>
                                      </p:to>
                                    </p:set>
                                    <p:animEffect filter="fade" transition="in">
                                      <p:cBhvr>
                                        <p:cTn dur="500"/>
                                        <p:tgtEl>
                                          <p:spTgt spid="23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3"/>
                                        </p:tgtEl>
                                        <p:attrNameLst>
                                          <p:attrName>style.visibility</p:attrName>
                                        </p:attrNameLst>
                                      </p:cBhvr>
                                      <p:to>
                                        <p:strVal val="visible"/>
                                      </p:to>
                                    </p:set>
                                    <p:animEffect filter="fade" transition="in">
                                      <p:cBhvr>
                                        <p:cTn dur="500"/>
                                        <p:tgtEl>
                                          <p:spTgt spid="22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8"/>
                                        </p:tgtEl>
                                        <p:attrNameLst>
                                          <p:attrName>style.visibility</p:attrName>
                                        </p:attrNameLst>
                                      </p:cBhvr>
                                      <p:to>
                                        <p:strVal val="visible"/>
                                      </p:to>
                                    </p:set>
                                    <p:animEffect filter="fade" transition="in">
                                      <p:cBhvr>
                                        <p:cTn dur="500"/>
                                        <p:tgtEl>
                                          <p:spTgt spid="20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4"/>
                                        </p:tgtEl>
                                        <p:attrNameLst>
                                          <p:attrName>style.visibility</p:attrName>
                                        </p:attrNameLst>
                                      </p:cBhvr>
                                      <p:to>
                                        <p:strVal val="visible"/>
                                      </p:to>
                                    </p:set>
                                    <p:animEffect filter="fade" transition="in">
                                      <p:cBhvr>
                                        <p:cTn dur="500"/>
                                        <p:tgtEl>
                                          <p:spTgt spid="25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8"/>
                                        </p:tgtEl>
                                        <p:attrNameLst>
                                          <p:attrName>style.visibility</p:attrName>
                                        </p:attrNameLst>
                                      </p:cBhvr>
                                      <p:to>
                                        <p:strVal val="visible"/>
                                      </p:to>
                                    </p:set>
                                    <p:animEffect filter="fade" transition="in">
                                      <p:cBhvr>
                                        <p:cTn dur="500"/>
                                        <p:tgtEl>
                                          <p:spTgt spid="23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8"/>
                                        </p:tgtEl>
                                        <p:attrNameLst>
                                          <p:attrName>style.visibility</p:attrName>
                                        </p:attrNameLst>
                                      </p:cBhvr>
                                      <p:to>
                                        <p:strVal val="visible"/>
                                      </p:to>
                                    </p:set>
                                    <p:animEffect filter="fade" transition="in">
                                      <p:cBhvr>
                                        <p:cTn dur="500"/>
                                        <p:tgtEl>
                                          <p:spTgt spid="22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3"/>
                                        </p:tgtEl>
                                        <p:attrNameLst>
                                          <p:attrName>style.visibility</p:attrName>
                                        </p:attrNameLst>
                                      </p:cBhvr>
                                      <p:to>
                                        <p:strVal val="visible"/>
                                      </p:to>
                                    </p:set>
                                    <p:animEffect filter="fade" transition="in">
                                      <p:cBhvr>
                                        <p:cTn dur="500"/>
                                        <p:tgtEl>
                                          <p:spTgt spid="2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E8E0C6"/>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